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4" r:id="rId3"/>
    <p:sldId id="498" r:id="rId4"/>
    <p:sldId id="497" r:id="rId5"/>
    <p:sldId id="499" r:id="rId6"/>
    <p:sldId id="501" r:id="rId7"/>
    <p:sldId id="500" r:id="rId8"/>
    <p:sldId id="502" r:id="rId9"/>
    <p:sldId id="503" r:id="rId10"/>
    <p:sldId id="504" r:id="rId11"/>
    <p:sldId id="496" r:id="rId12"/>
    <p:sldId id="446" r:id="rId13"/>
    <p:sldId id="505" r:id="rId14"/>
    <p:sldId id="506" r:id="rId15"/>
    <p:sldId id="507" r:id="rId16"/>
    <p:sldId id="508" r:id="rId17"/>
    <p:sldId id="509" r:id="rId18"/>
    <p:sldId id="459" r:id="rId19"/>
    <p:sldId id="510" r:id="rId20"/>
    <p:sldId id="474" r:id="rId21"/>
    <p:sldId id="49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DA2BF"/>
    <a:srgbClr val="FC6204"/>
    <a:srgbClr val="FF9D3B"/>
    <a:srgbClr val="EFC477"/>
    <a:srgbClr val="F84D08"/>
    <a:srgbClr val="8B8A8F"/>
    <a:srgbClr val="575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9" autoAdjust="0"/>
    <p:restoredTop sz="93248" autoAdjust="0"/>
  </p:normalViewPr>
  <p:slideViewPr>
    <p:cSldViewPr>
      <p:cViewPr varScale="1">
        <p:scale>
          <a:sx n="69" d="100"/>
          <a:sy n="69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43"/>
    </p:cViewPr>
  </p:sorterViewPr>
  <p:notesViewPr>
    <p:cSldViewPr>
      <p:cViewPr varScale="1">
        <p:scale>
          <a:sx n="80" d="100"/>
          <a:sy n="80" d="100"/>
        </p:scale>
        <p:origin x="279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71142B1-9835-4016-872D-504E66AE5F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4AEA668-09A3-48AA-875F-BE5C91B4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55A385F-B9BE-4875-A1E5-BA2D71C1470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3092749-447E-4CDC-ADB6-9F50422AB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77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9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71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C6316-11F3-FE3F-7347-206D9EB39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A9E7C-3F0A-897E-224E-987DDB182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1AF11-09A1-EA58-6627-1C9A59AC2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CF820-3A94-E0CA-A5E9-F8BF8499E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0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EBD7D-41E9-9198-6638-779685B3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F775C-D4E7-2AE1-46CD-48833659E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F66A3-C325-8B13-43AE-77F45A1A6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E938-FD01-44AC-94AB-0EAE378C2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27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83612-68CC-3D8B-6B00-3E81FCC0A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94C98-9B4B-55F4-8E27-F32C98CC6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F411B-BDA3-64BC-4FF4-F1D0405C0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9AB60-6EEB-2BB4-5C5F-CA95701C8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06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DD3A0-7C39-E3CC-AFEB-C3F15A73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1F127-C5F0-316E-02FF-E94B5E31C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4255F-C66F-9A3D-732C-A4DDCD084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4D533-2B7E-3394-294E-F0E815CD0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2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C055-0990-3458-9A08-54181174E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DC23C-963B-A263-0506-1BD7F70CC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BC76D-14FC-3CF8-23F5-73CFDD245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E69F8-D2F6-0054-98CC-55B5F6C3F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40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5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0476E-0C13-4B98-967E-ABD46AC56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08567-DEB3-507C-9647-AF2FF7530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A3813-F28C-A132-BE1E-5D0EE9020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1E8AC-542A-D5B2-7934-E6360205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4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97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63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5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 defTabSz="90315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3" indent="-228567" defTabSz="90315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5" indent="-228567" defTabSz="90315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9" indent="-228567" defTabSz="90315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32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4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8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30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7DF26B-984D-4BA1-B19C-34CAD811CB2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0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1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3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1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3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8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2749-447E-4CDC-ADB6-9F50422AB1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0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6237312"/>
            <a:ext cx="9147765" cy="625703"/>
            <a:chOff x="-3765" y="4832896"/>
            <a:chExt cx="9147765" cy="202998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0678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3765" y="4881685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1817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bg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86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97" y="1348470"/>
            <a:ext cx="8229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2742192" y="3068960"/>
            <a:ext cx="20608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55776" y="3068960"/>
            <a:ext cx="20608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68" y="116632"/>
            <a:ext cx="1547664" cy="5145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2000">
              <a:schemeClr val="bg1">
                <a:tint val="55000"/>
                <a:satMod val="300000"/>
              </a:schemeClr>
            </a:gs>
            <a:gs pos="23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100000">
              <a:schemeClr val="bg1">
                <a:tint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96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000">
              <a:schemeClr val="accent3">
                <a:lumMod val="0"/>
                <a:lumOff val="100000"/>
              </a:schemeClr>
            </a:gs>
            <a:gs pos="4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21000">
              <a:schemeClr val="accent4">
                <a:lumMod val="40000"/>
                <a:lumOff val="60000"/>
              </a:schemeClr>
            </a:gs>
            <a:gs pos="8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0043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47631B-B2C6-4428-B8B7-91F41573CFE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6E1DBE-A80C-47E4-888A-B4B33D6DD76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34" r:id="rId7"/>
    <p:sldLayoutId id="2147483715" r:id="rId8"/>
    <p:sldLayoutId id="2147483720" r:id="rId9"/>
    <p:sldLayoutId id="2147483721" r:id="rId10"/>
    <p:sldLayoutId id="2147483716" r:id="rId11"/>
    <p:sldLayoutId id="2147483717" r:id="rId12"/>
    <p:sldLayoutId id="2147483718" r:id="rId13"/>
    <p:sldLayoutId id="2147483719" r:id="rId14"/>
    <p:sldLayoutId id="2147483735" r:id="rId15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EAEAEA"/>
            </a:gs>
            <a:gs pos="0">
              <a:schemeClr val="bg2">
                <a:tint val="55000"/>
                <a:satMod val="300000"/>
              </a:schemeClr>
            </a:gs>
            <a:gs pos="10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23527" y="264071"/>
            <a:ext cx="8496944" cy="22322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Education Meeting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57F525-EE82-499B-A518-E9911EB62866}"/>
              </a:ext>
            </a:extLst>
          </p:cNvPr>
          <p:cNvSpPr txBox="1">
            <a:spLocks/>
          </p:cNvSpPr>
          <p:nvPr/>
        </p:nvSpPr>
        <p:spPr>
          <a:xfrm>
            <a:off x="323527" y="4653136"/>
            <a:ext cx="8496944" cy="22322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4,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A6F758-2A3A-4941-BDBD-7D7727248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7" y="5085184"/>
            <a:ext cx="3734842" cy="12878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7A220B6-3D0B-4155-BF44-6370A2B1617D}"/>
              </a:ext>
            </a:extLst>
          </p:cNvPr>
          <p:cNvSpPr txBox="1">
            <a:spLocks/>
          </p:cNvSpPr>
          <p:nvPr/>
        </p:nvSpPr>
        <p:spPr>
          <a:xfrm>
            <a:off x="323527" y="2528900"/>
            <a:ext cx="8496944" cy="22322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of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 Infrastructure Upgrade Project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A220B6-3D0B-4155-BF44-6370A2B1617D}"/>
              </a:ext>
            </a:extLst>
          </p:cNvPr>
          <p:cNvSpPr txBox="1">
            <a:spLocks/>
          </p:cNvSpPr>
          <p:nvPr/>
        </p:nvSpPr>
        <p:spPr>
          <a:xfrm>
            <a:off x="503546" y="980728"/>
            <a:ext cx="8028894" cy="22322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SCOTIA-GLENVILLE CENTRAL SCHOOL DISTRICT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2CAF7-B8BC-3757-EED9-638E63689555}"/>
              </a:ext>
            </a:extLst>
          </p:cNvPr>
          <p:cNvSpPr txBox="1">
            <a:spLocks/>
          </p:cNvSpPr>
          <p:nvPr/>
        </p:nvSpPr>
        <p:spPr>
          <a:xfrm>
            <a:off x="323526" y="4363570"/>
            <a:ext cx="8496944" cy="22322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3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Sequence of Operations (tentative)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err="1"/>
              <a:t>Beukendaal</a:t>
            </a:r>
            <a:r>
              <a:rPr lang="en-US" sz="1400" dirty="0"/>
              <a:t> Building abated and demolished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New transformer and pad, generator, ATS installed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National Grid replacement of primary feed and energize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Conduit installed throughout parking lot with HD handholes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Install Level 3 charger(s)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56" y="2420888"/>
            <a:ext cx="6588224" cy="395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66059-8289-AB1E-B697-D56EA354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856" y="2424215"/>
            <a:ext cx="6588224" cy="39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Bus Garage Parking Lot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i="0" u="none" strike="noStrike" dirty="0">
                <a:effectLst/>
              </a:rPr>
              <a:t>Full Replacement of asphalt 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Additional parking on adjacent property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6603" y="2420888"/>
            <a:ext cx="6578730" cy="39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6" y="452510"/>
            <a:ext cx="8712970" cy="586276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dirty="0"/>
          </a:p>
          <a:p>
            <a:pPr defTabSz="574675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/>
              <a:t>$2,600,000 Total Project Cost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$213,840 – Abatement and Removal of </a:t>
            </a:r>
            <a:r>
              <a:rPr lang="en-US" sz="1900" dirty="0" err="1"/>
              <a:t>Beukendaal</a:t>
            </a:r>
            <a:r>
              <a:rPr lang="en-US" sz="1900" dirty="0"/>
              <a:t> Building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$256,608 – Electrical Service Upgrade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$249,480 – Initial Charging Stations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$718,208 – Electrical Infrastructure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$356,400 – Generator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$520,344 – Parking Lot Reconstruction / Resurfacing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$42,768 – Additional Overflow Parking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$242,352 – Stormwater Management / Fencing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468313" lvl="1" indent="0" algn="r">
              <a:buClr>
                <a:schemeClr val="accent2">
                  <a:lumMod val="75000"/>
                </a:schemeClr>
              </a:buClr>
              <a:buNone/>
            </a:pPr>
            <a:r>
              <a:rPr lang="en-US" sz="1000" dirty="0"/>
              <a:t>All costs include construction contingencies and incidentals</a:t>
            </a:r>
          </a:p>
          <a:p>
            <a:pPr marL="811213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21373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4F451-EA80-9B1E-5FFA-FA06591A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9D12E2-8EA1-96FE-F384-C53A5265A017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57AA7B-20DA-4439-7CA9-9F6BC9483464}"/>
              </a:ext>
            </a:extLst>
          </p:cNvPr>
          <p:cNvSpPr txBox="1">
            <a:spLocks/>
          </p:cNvSpPr>
          <p:nvPr/>
        </p:nvSpPr>
        <p:spPr>
          <a:xfrm>
            <a:off x="323526" y="452510"/>
            <a:ext cx="8712970" cy="586276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dirty="0"/>
          </a:p>
          <a:p>
            <a:pPr marL="109728" indent="0" defTabSz="574675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2400" b="1" dirty="0"/>
              <a:t>Building Aid ratio – 76.8%</a:t>
            </a:r>
          </a:p>
          <a:p>
            <a:pPr marL="742950" lvl="1" indent="-285750">
              <a:buClr>
                <a:srgbClr val="9A0000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</a:pPr>
            <a:r>
              <a:rPr lang="en-US" sz="1800" dirty="0">
                <a:solidFill>
                  <a:srgbClr val="0070C0"/>
                </a:solidFill>
              </a:rPr>
              <a:t> Based on current project about $1,031,840 will qualify for building aid</a:t>
            </a:r>
          </a:p>
          <a:p>
            <a:pPr marL="800100" lvl="1" indent="-342900">
              <a:buClr>
                <a:srgbClr val="AC0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70C0"/>
                </a:solidFill>
              </a:rPr>
              <a:t>Building aid is paid out for 15 years</a:t>
            </a:r>
          </a:p>
          <a:p>
            <a:pPr marL="800100" lvl="1" indent="-342900">
              <a:buClr>
                <a:srgbClr val="AC0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70C0"/>
                </a:solidFill>
              </a:rPr>
              <a:t>Financing to match (similar to past capital project)</a:t>
            </a:r>
          </a:p>
          <a:p>
            <a:pPr marL="457200" lvl="1" indent="0">
              <a:buClr>
                <a:srgbClr val="AC0000"/>
              </a:buClr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115888">
              <a:buClr>
                <a:srgbClr val="AC0000"/>
              </a:buClr>
              <a:buNone/>
            </a:pPr>
            <a:r>
              <a:rPr lang="en-US" sz="2400" b="1" dirty="0"/>
              <a:t>Transportation Aid ratio – 72.7%</a:t>
            </a:r>
          </a:p>
          <a:p>
            <a:pPr marL="800100" lvl="1" indent="-342900">
              <a:buClr>
                <a:srgbClr val="AC0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</a:rPr>
              <a:t>Based on current project $1,354,320 will qualify for transportation aid</a:t>
            </a:r>
          </a:p>
          <a:p>
            <a:pPr marL="800100" lvl="1" indent="-342900">
              <a:buClr>
                <a:srgbClr val="AC0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</a:rPr>
              <a:t>Transportation aid is paid out over 12 years</a:t>
            </a:r>
          </a:p>
          <a:p>
            <a:pPr marL="800100" lvl="1" indent="-342900">
              <a:buClr>
                <a:srgbClr val="AC0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</a:rPr>
              <a:t>Elements of the project that are EV dedicated will receive Transportation aid</a:t>
            </a:r>
          </a:p>
          <a:p>
            <a:pPr marL="457200" lvl="1" indent="0">
              <a:buClr>
                <a:srgbClr val="AC0000"/>
              </a:buClr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115888" indent="0">
              <a:buClr>
                <a:srgbClr val="AC0000"/>
              </a:buClr>
              <a:buNone/>
            </a:pPr>
            <a:r>
              <a:rPr lang="en-US" sz="2400" b="1" dirty="0" err="1"/>
              <a:t>Beukendaal</a:t>
            </a:r>
            <a:r>
              <a:rPr lang="en-US" sz="2400" b="1" dirty="0"/>
              <a:t> building will not receive aid - $213,840</a:t>
            </a:r>
          </a:p>
          <a:p>
            <a:pPr marL="800100" lvl="1" indent="-342900">
              <a:buClr>
                <a:srgbClr val="AC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Facilities that are not student occupied spaces are not </a:t>
            </a:r>
            <a:r>
              <a:rPr lang="en-US" sz="1800" dirty="0" err="1"/>
              <a:t>aidable</a:t>
            </a:r>
            <a:r>
              <a:rPr lang="en-US" sz="1800" dirty="0"/>
              <a:t>, the one exception to this is transportation facilities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D4A71-7962-B963-51B2-C958557D2F49}"/>
              </a:ext>
            </a:extLst>
          </p:cNvPr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Financial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96135-51B5-E721-8411-30612701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150767"/>
            <a:ext cx="2400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66BA-0504-1D84-68A3-294B89E0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64A274-A24C-84F3-1948-2F4E754570D1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91ED07-C012-5953-055B-AEF79D98C524}"/>
              </a:ext>
            </a:extLst>
          </p:cNvPr>
          <p:cNvSpPr txBox="1">
            <a:spLocks/>
          </p:cNvSpPr>
          <p:nvPr/>
        </p:nvSpPr>
        <p:spPr>
          <a:xfrm>
            <a:off x="323526" y="452510"/>
            <a:ext cx="8712970" cy="586276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dirty="0"/>
          </a:p>
          <a:p>
            <a:pPr marL="109728" indent="0" defTabSz="574675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2400" b="1" dirty="0"/>
              <a:t>Other Key Financial Factors</a:t>
            </a:r>
          </a:p>
          <a:p>
            <a:pPr marL="109728" indent="0" defTabSz="574675">
              <a:buClr>
                <a:schemeClr val="accent2">
                  <a:lumMod val="75000"/>
                </a:schemeClr>
              </a:buClr>
              <a:buSzPct val="80000"/>
              <a:buNone/>
            </a:pPr>
            <a:endParaRPr lang="en-US" sz="1000" b="1" dirty="0"/>
          </a:p>
          <a:p>
            <a:pPr marL="341313" indent="0">
              <a:buNone/>
            </a:pPr>
            <a:r>
              <a:rPr lang="en-US" sz="1800" dirty="0"/>
              <a:t>National Grid will rebate 90% of the cost of the upgrade to the electrical service including the transformer</a:t>
            </a:r>
          </a:p>
          <a:p>
            <a:pPr marL="800100" lvl="1" indent="-458788">
              <a:buClr>
                <a:srgbClr val="AF333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</a:rPr>
              <a:t>Total cost estimated at $148,500</a:t>
            </a:r>
          </a:p>
          <a:p>
            <a:pPr marL="800100" lvl="1" indent="-458788">
              <a:buClr>
                <a:srgbClr val="AF333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</a:rPr>
              <a:t>National Grid rebate of $133,650</a:t>
            </a:r>
          </a:p>
          <a:p>
            <a:pPr marL="800100" lvl="1" indent="-458788">
              <a:buClr>
                <a:srgbClr val="AF333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</a:rPr>
              <a:t>The District would not have to long term finance the $133,650</a:t>
            </a:r>
          </a:p>
          <a:p>
            <a:pPr marL="800100" indent="-458788">
              <a:buClr>
                <a:srgbClr val="AF3333"/>
              </a:buClr>
              <a:buNone/>
            </a:pPr>
            <a:r>
              <a:rPr lang="en-US" sz="1800" dirty="0"/>
              <a:t>NYSERDA Funding for 5 chargers - $55,000 each</a:t>
            </a:r>
          </a:p>
          <a:p>
            <a:pPr marL="800100" lvl="1" indent="-458788">
              <a:buClr>
                <a:srgbClr val="AF333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</a:rPr>
              <a:t>$275,000 that District will not have to finance long term, pending approval of the electrification plan</a:t>
            </a:r>
          </a:p>
          <a:p>
            <a:pPr marL="800100" indent="-458788">
              <a:buClr>
                <a:srgbClr val="AF3333"/>
              </a:buClr>
              <a:buNone/>
            </a:pPr>
            <a:r>
              <a:rPr lang="en-US" sz="1800" dirty="0"/>
              <a:t>District will contribute funds to offset borrowing</a:t>
            </a:r>
          </a:p>
          <a:p>
            <a:pPr marL="800100" lvl="1" indent="-458788">
              <a:buClr>
                <a:srgbClr val="AF3333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$550,000 of District funds would result in the project not having an increase on taxes</a:t>
            </a:r>
          </a:p>
          <a:p>
            <a:pPr marL="800100" lvl="1" indent="-458788">
              <a:buClr>
                <a:srgbClr val="AF3333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Amount is sized so that the debt service each year is equal to or less than the aid</a:t>
            </a:r>
          </a:p>
          <a:p>
            <a:pPr marL="800100" lvl="1" indent="-458788">
              <a:buClr>
                <a:srgbClr val="AF3333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Aid is based on the project and not the debt service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C8960-C353-3944-6D11-0A0D948B11CF}"/>
              </a:ext>
            </a:extLst>
          </p:cNvPr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Financial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96135-51B5-E721-8411-30612701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99" y="6157840"/>
            <a:ext cx="2400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3E82-CFB8-976B-0670-A8E1960D9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B799DA-B77D-1BE5-8B4F-E44A174C84B4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C36E14-5BB0-09FA-3CEB-E254087A39A0}"/>
              </a:ext>
            </a:extLst>
          </p:cNvPr>
          <p:cNvSpPr txBox="1">
            <a:spLocks/>
          </p:cNvSpPr>
          <p:nvPr/>
        </p:nvSpPr>
        <p:spPr>
          <a:xfrm>
            <a:off x="323526" y="452510"/>
            <a:ext cx="8712970" cy="586276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dirty="0"/>
          </a:p>
          <a:p>
            <a:pPr marL="109728" indent="0" defTabSz="574675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2400" b="1" dirty="0"/>
              <a:t>Estimated Debt and Aid Schedule</a:t>
            </a:r>
          </a:p>
          <a:p>
            <a:pPr marL="109728" indent="0" defTabSz="574675">
              <a:buClr>
                <a:schemeClr val="accent2">
                  <a:lumMod val="75000"/>
                </a:schemeClr>
              </a:buClr>
              <a:buSzPct val="80000"/>
              <a:buNone/>
            </a:pPr>
            <a:endParaRPr lang="en-US" sz="1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5BBDE0-800B-D330-AE15-546D562A815C}"/>
              </a:ext>
            </a:extLst>
          </p:cNvPr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Financial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7C5ED-AE67-1587-C899-C9F17AE7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99" y="6157840"/>
            <a:ext cx="2400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498131-DF7F-04DD-8F75-B1C330D6D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54" y="1549732"/>
            <a:ext cx="8381545" cy="42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816CF-3587-701B-F2BF-3F78D6733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D665D3-3EE7-824B-0C02-B55FD9F0BFAE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4CBF9E-289B-C2C2-D407-8D9A636C9FC8}"/>
              </a:ext>
            </a:extLst>
          </p:cNvPr>
          <p:cNvSpPr txBox="1">
            <a:spLocks/>
          </p:cNvSpPr>
          <p:nvPr/>
        </p:nvSpPr>
        <p:spPr>
          <a:xfrm>
            <a:off x="323526" y="452510"/>
            <a:ext cx="8712970" cy="586276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dirty="0"/>
          </a:p>
          <a:p>
            <a:pPr marL="109728" indent="0" defTabSz="574675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2400" b="1" dirty="0"/>
              <a:t>Summary of Important Factors</a:t>
            </a:r>
          </a:p>
          <a:p>
            <a:pPr marL="109728" indent="0" defTabSz="574675">
              <a:buClr>
                <a:schemeClr val="accent2">
                  <a:lumMod val="75000"/>
                </a:schemeClr>
              </a:buClr>
              <a:buSzPct val="80000"/>
              <a:buNone/>
            </a:pPr>
            <a:endParaRPr lang="en-US" sz="1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1B1B2E-0E41-86C6-A389-C86559CA9662}"/>
              </a:ext>
            </a:extLst>
          </p:cNvPr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Financial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480E1-B8D5-EF9A-0FDC-974BCDE9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99" y="6157840"/>
            <a:ext cx="2400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4ABE68-E01D-CA34-226F-DEA247FD7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52" y="1549731"/>
            <a:ext cx="8333473" cy="13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11C4B-532A-45C5-8197-55B8A550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482F4C0-9B17-68CE-A2FA-6E796274FAA9}"/>
              </a:ext>
            </a:extLst>
          </p:cNvPr>
          <p:cNvSpPr/>
          <p:nvPr/>
        </p:nvSpPr>
        <p:spPr>
          <a:xfrm>
            <a:off x="0" y="-5563"/>
            <a:ext cx="9144000" cy="578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44B76-E396-26DA-0D78-04561C003747}"/>
              </a:ext>
            </a:extLst>
          </p:cNvPr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Timeline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483A9-4895-E5FA-D0AF-9BB79561088B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C69F-4E4F-0232-0936-8D57D743044A}"/>
              </a:ext>
            </a:extLst>
          </p:cNvPr>
          <p:cNvSpPr txBox="1">
            <a:spLocks/>
          </p:cNvSpPr>
          <p:nvPr/>
        </p:nvSpPr>
        <p:spPr>
          <a:xfrm>
            <a:off x="493203" y="1283892"/>
            <a:ext cx="8229600" cy="475252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Monday Nov 4</a:t>
            </a:r>
            <a:r>
              <a:rPr lang="en-US" sz="1400" dirty="0"/>
              <a:t>	SEQRA Introduction &amp; Financial Update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Monday Nov 11</a:t>
            </a:r>
            <a:r>
              <a:rPr lang="en-US" sz="1400" dirty="0"/>
              <a:t>	SHPO Application Submitted to OPRHP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Monday Jan 13</a:t>
            </a:r>
            <a:r>
              <a:rPr lang="en-US" sz="1400" dirty="0"/>
              <a:t>	Final Scope Confirmation Update. Declare Intent to be Lead Agency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Tuesday Jan 14</a:t>
            </a:r>
            <a:r>
              <a:rPr lang="en-US" sz="1400" dirty="0"/>
              <a:t>	Letter to Interested Agencies (Unlisted, Coordinated Review)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Jan 14 - Feb 17</a:t>
            </a:r>
            <a:r>
              <a:rPr lang="en-US" sz="1400" dirty="0"/>
              <a:t>	SEQRA Evaluation Period (30 days)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Monday Feb 24</a:t>
            </a:r>
            <a:r>
              <a:rPr lang="en-US" sz="1400" dirty="0"/>
              <a:t>	Determination of SEQRA Lead Agency, 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dirty="0"/>
              <a:t>		Determination of SEQRA Significance &amp; Board Resolution for SEQRA 		Negative Declaration. 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Monday Mar 24</a:t>
            </a:r>
            <a:r>
              <a:rPr lang="en-US" sz="1400" dirty="0"/>
              <a:t>	Board Resolution for Voter Referendum Resolution Language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Mar 24 – May 12</a:t>
            </a:r>
            <a:r>
              <a:rPr lang="en-US" sz="1400" dirty="0"/>
              <a:t>	Public Notice and Comments Period 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Friday April 11 	</a:t>
            </a:r>
            <a:r>
              <a:rPr lang="en-US" sz="1400" dirty="0"/>
              <a:t>Project Graphics to District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Friday April 18</a:t>
            </a:r>
            <a:r>
              <a:rPr lang="en-US" sz="1400" dirty="0"/>
              <a:t>	Mailers Out 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Monday May 5</a:t>
            </a:r>
            <a:r>
              <a:rPr lang="en-US" sz="1400" dirty="0"/>
              <a:t>	Capital Project Public Presentation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n-US" sz="1400" b="1" dirty="0"/>
              <a:t>Tuesday May 20</a:t>
            </a:r>
            <a:r>
              <a:rPr lang="en-US" sz="1400" dirty="0"/>
              <a:t>	Budget and Proposition Vote Date</a:t>
            </a:r>
          </a:p>
        </p:txBody>
      </p:sp>
    </p:spTree>
    <p:extLst>
      <p:ext uri="{BB962C8B-B14F-4D97-AF65-F5344CB8AC3E}">
        <p14:creationId xmlns:p14="http://schemas.microsoft.com/office/powerpoint/2010/main" val="31082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5563"/>
            <a:ext cx="9144000" cy="578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Project Schedule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3203" y="980728"/>
            <a:ext cx="8471285" cy="545747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/>
              <a:t>Project Design 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	Mar – Jun 2025 (4 months pending voter approval)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/>
              <a:t>NYSED Review (Third Party Review)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	Jul - Aug 2025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/>
              <a:t>Bidding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	Sep 2025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/>
              <a:t>Construction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	Oct – Dec 2025 	Abatement / Removal of Building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Winter Break		Installation of all conduits &amp; handholes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Spring Break		Installation of transformer &amp; switchgear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Jul – Aug 2026 		Parking Lot Reconstruction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Mid Aug 2026 		Installation of (5) chargers</a:t>
            </a:r>
          </a:p>
          <a:p>
            <a:pPr marL="2200275" lvl="8" indent="1457325"/>
            <a:r>
              <a:rPr lang="en-US" sz="1100" dirty="0"/>
              <a:t>(2) dual level II charger &amp; (1) level III charger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Late Aug 2026 		First EV bus arrives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777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952FA-3B1E-C867-6B5D-079863729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D8ABF6-DAE2-D45C-55F9-8E7A2283506A}"/>
              </a:ext>
            </a:extLst>
          </p:cNvPr>
          <p:cNvSpPr/>
          <p:nvPr/>
        </p:nvSpPr>
        <p:spPr>
          <a:xfrm>
            <a:off x="0" y="-5563"/>
            <a:ext cx="9144000" cy="578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710D163-C869-6520-7D92-037EFEB33F29}"/>
              </a:ext>
            </a:extLst>
          </p:cNvPr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Bus Replacement Schedule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0A5878-AEE4-A5AA-D26E-43E4B0F502CB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B105576-10E4-669E-6F25-135BDA1EA21C}"/>
              </a:ext>
            </a:extLst>
          </p:cNvPr>
          <p:cNvSpPr txBox="1">
            <a:spLocks/>
          </p:cNvSpPr>
          <p:nvPr/>
        </p:nvSpPr>
        <p:spPr>
          <a:xfrm>
            <a:off x="493203" y="1283892"/>
            <a:ext cx="7607190" cy="545747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/>
              <a:t>EV Bus Purchasing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	2026	First (4) EV buses arrive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2027	Purchase of (5)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2028	Purchase of (5)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2029	Purchase of (5)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2030	Purchase of (5)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2031	Purchase of (5)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2032	Purchase of (4)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2033	Purchase of (4)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   2034	Purchase of (5)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	2035	Purchase of (3) EV buses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365760" lvl="1" indent="0" algn="r">
              <a:lnSpc>
                <a:spcPts val="2400"/>
              </a:lnSpc>
              <a:buClr>
                <a:schemeClr val="accent2"/>
              </a:buClr>
              <a:buNone/>
            </a:pPr>
            <a:r>
              <a:rPr lang="en-US" sz="1000" dirty="0"/>
              <a:t>Chargers will be a combination of dual level 2 chargers and select fast charge level 3, where appropriate</a:t>
            </a:r>
          </a:p>
          <a:p>
            <a:pPr marL="708660" lvl="1" indent="-342900">
              <a:lnSpc>
                <a:spcPts val="24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521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5563"/>
            <a:ext cx="9144000" cy="578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3203" y="1283892"/>
            <a:ext cx="8229600" cy="475252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Proposed Scope of Work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Proposed Budget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Financial Overview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Proposed Project Timeline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Proposed Project Schedule</a:t>
            </a:r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lnSpc>
                <a:spcPts val="4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2024 Capital Improvement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27724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1B9EAB-03E1-48A9-A8F4-78EF72E693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10" y="0"/>
            <a:ext cx="484882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A6F758-2A3A-4941-BDBD-7D7727248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671359" cy="57633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9C8C726-DCF4-4F9F-BA69-B1422ADFB8A7}"/>
              </a:ext>
            </a:extLst>
          </p:cNvPr>
          <p:cNvSpPr txBox="1">
            <a:spLocks/>
          </p:cNvSpPr>
          <p:nvPr/>
        </p:nvSpPr>
        <p:spPr>
          <a:xfrm>
            <a:off x="107504" y="2852936"/>
            <a:ext cx="878497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109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road, way, outdoor&#10;&#10;Description automatically generated">
            <a:extLst>
              <a:ext uri="{FF2B5EF4-FFF2-40B4-BE49-F238E27FC236}">
                <a16:creationId xmlns:a16="http://schemas.microsoft.com/office/drawing/2014/main" id="{0E6B9016-B430-4692-90D5-AE8FD18A8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739" b="3319"/>
          <a:stretch/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A9AB47-45B8-4733-8368-99E1F4CDD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/>
          <a:stretch/>
        </p:blipFill>
        <p:spPr bwMode="auto">
          <a:xfrm>
            <a:off x="0" y="5301208"/>
            <a:ext cx="228144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7EE50E-FE88-40FA-A0E3-02020C777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0"/>
          <a:stretch/>
        </p:blipFill>
        <p:spPr bwMode="auto">
          <a:xfrm>
            <a:off x="6928830" y="5301208"/>
            <a:ext cx="221517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BF68AF-B496-4EB2-95A3-618BE024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39" y="5301208"/>
            <a:ext cx="232369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D928F0D-B31B-42D3-8C8A-A6B6AE95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48" y="5301208"/>
            <a:ext cx="232369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9905B71-A57D-45B9-BDDC-6FA294FBDDBF}"/>
              </a:ext>
            </a:extLst>
          </p:cNvPr>
          <p:cNvSpPr txBox="1">
            <a:spLocks/>
          </p:cNvSpPr>
          <p:nvPr/>
        </p:nvSpPr>
        <p:spPr>
          <a:xfrm>
            <a:off x="-108520" y="44624"/>
            <a:ext cx="3024336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03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pic>
        <p:nvPicPr>
          <p:cNvPr id="4" name="Picture 3" descr="A house with a stone roof and a road with buses&#10;&#10;Description automatically generated with medium confidence">
            <a:extLst>
              <a:ext uri="{FF2B5EF4-FFF2-40B4-BE49-F238E27FC236}">
                <a16:creationId xmlns:a16="http://schemas.microsoft.com/office/drawing/2014/main" id="{57C98455-9B3E-477B-FF33-8351D3C297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5646"/>
          <a:stretch/>
        </p:blipFill>
        <p:spPr>
          <a:xfrm>
            <a:off x="611561" y="1772816"/>
            <a:ext cx="3528391" cy="1912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7CC43C-9C94-B000-7AE6-D22FA178A8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5646"/>
          <a:stretch/>
        </p:blipFill>
        <p:spPr>
          <a:xfrm>
            <a:off x="4427984" y="1772816"/>
            <a:ext cx="3528391" cy="1912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BA022-6EAD-4A07-A86F-1DDFBACD3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1" y="3933056"/>
            <a:ext cx="1984720" cy="2646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744DC-AEBC-687B-D486-B89A61975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655" y="3933056"/>
            <a:ext cx="1984720" cy="2646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802B28-8262-3D5D-FF90-71BF2E73C4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11353"/>
          <a:stretch/>
        </p:blipFill>
        <p:spPr>
          <a:xfrm>
            <a:off x="2915816" y="3933056"/>
            <a:ext cx="2736304" cy="264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EC090D-439F-921C-AC71-9D1541002FD7}"/>
              </a:ext>
            </a:extLst>
          </p:cNvPr>
          <p:cNvSpPr txBox="1"/>
          <p:nvPr/>
        </p:nvSpPr>
        <p:spPr>
          <a:xfrm>
            <a:off x="-180528" y="980728"/>
            <a:ext cx="81369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 err="1"/>
              <a:t>Beukendaal</a:t>
            </a:r>
            <a:r>
              <a:rPr lang="en-US" sz="1700" b="1" dirty="0"/>
              <a:t> Building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Abatement / Removal of </a:t>
            </a:r>
            <a:r>
              <a:rPr lang="en-US" sz="1400" dirty="0" err="1"/>
              <a:t>Beukendaal</a:t>
            </a:r>
            <a:r>
              <a:rPr lang="en-US" sz="1400" dirty="0"/>
              <a:t> Building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30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Electrical Service Upgrade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New transformer, switchgear, generator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Preparation for future charging pedestals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56" y="2420888"/>
            <a:ext cx="6588224" cy="395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66059-8289-AB1E-B697-D56EA354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56" y="2420888"/>
            <a:ext cx="6588224" cy="39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Sequence of Operations (tentative)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56" y="2420888"/>
            <a:ext cx="6588224" cy="395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66059-8289-AB1E-B697-D56EA354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56" y="2420888"/>
            <a:ext cx="6588224" cy="3959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69029-432A-5A9C-5A71-7E9788113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10" t="9174" r="22031" b="21948"/>
          <a:stretch/>
        </p:blipFill>
        <p:spPr>
          <a:xfrm rot="2977929">
            <a:off x="3285364" y="4381592"/>
            <a:ext cx="562374" cy="76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Sequence of Operations (tentative)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err="1"/>
              <a:t>Beukendaal</a:t>
            </a:r>
            <a:r>
              <a:rPr lang="en-US" sz="1400" dirty="0"/>
              <a:t> Building abated and demolished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56" y="2420888"/>
            <a:ext cx="6588224" cy="395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66059-8289-AB1E-B697-D56EA354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856" y="2424215"/>
            <a:ext cx="6588224" cy="39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Sequence of Operations (tentative)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err="1"/>
              <a:t>Beukendaal</a:t>
            </a:r>
            <a:r>
              <a:rPr lang="en-US" sz="1400" dirty="0"/>
              <a:t> Building abated and demolished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New transformer and pad, generator, ATS installed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56" y="2420888"/>
            <a:ext cx="6588224" cy="395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66059-8289-AB1E-B697-D56EA354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856" y="2424215"/>
            <a:ext cx="6588224" cy="39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Sequence of Operations (tentative)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err="1"/>
              <a:t>Beukendaal</a:t>
            </a:r>
            <a:r>
              <a:rPr lang="en-US" sz="1400" dirty="0"/>
              <a:t> Building abated and demolished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New transformer and pad, generator, ATS installed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National Grid replacement of primary feed and energize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56" y="2420888"/>
            <a:ext cx="6588224" cy="395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66059-8289-AB1E-B697-D56EA354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856" y="2424215"/>
            <a:ext cx="6588224" cy="39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35447-8FC0-4B59-BF80-6D88C7C5FE0D}"/>
              </a:ext>
            </a:extLst>
          </p:cNvPr>
          <p:cNvSpPr/>
          <p:nvPr/>
        </p:nvSpPr>
        <p:spPr>
          <a:xfrm flipV="1">
            <a:off x="323527" y="630956"/>
            <a:ext cx="8568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3" y="7296"/>
            <a:ext cx="8399277" cy="8842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Proposed Scope of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A6C29-8623-4536-AD23-F98B8A224521}"/>
              </a:ext>
            </a:extLst>
          </p:cNvPr>
          <p:cNvSpPr txBox="1"/>
          <p:nvPr/>
        </p:nvSpPr>
        <p:spPr>
          <a:xfrm>
            <a:off x="-180528" y="980728"/>
            <a:ext cx="8136904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8957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Sequence of Operations (tentative)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err="1"/>
              <a:t>Beukendaal</a:t>
            </a:r>
            <a:r>
              <a:rPr lang="en-US" sz="1400" dirty="0"/>
              <a:t> Building abated and demolished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New transformer and pad, generator, ATS installed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National Grid replacement of primary feed and energize</a:t>
            </a:r>
          </a:p>
          <a:p>
            <a:pPr marL="1332421" lvl="3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Conduit installed throughout parking lot with HD handholes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93ABC-EE26-94FD-204C-686B4F3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56" y="2420888"/>
            <a:ext cx="6588224" cy="395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66059-8289-AB1E-B697-D56EA354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856" y="2424215"/>
            <a:ext cx="6588224" cy="39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6">
      <a:dk1>
        <a:srgbClr val="000000"/>
      </a:dk1>
      <a:lt1>
        <a:sysClr val="window" lastClr="FFFFFF"/>
      </a:lt1>
      <a:dk2>
        <a:srgbClr val="464646"/>
      </a:dk2>
      <a:lt2>
        <a:srgbClr val="DADADA"/>
      </a:lt2>
      <a:accent1>
        <a:srgbClr val="FF8119"/>
      </a:accent1>
      <a:accent2>
        <a:srgbClr val="DA1F28"/>
      </a:accent2>
      <a:accent3>
        <a:srgbClr val="DADADA"/>
      </a:accent3>
      <a:accent4>
        <a:srgbClr val="2DA2BF"/>
      </a:accent4>
      <a:accent5>
        <a:srgbClr val="474B78"/>
      </a:accent5>
      <a:accent6>
        <a:srgbClr val="7D3C4A"/>
      </a:accent6>
      <a:hlink>
        <a:srgbClr val="44B9E8"/>
      </a:hlink>
      <a:folHlink>
        <a:srgbClr val="FF811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26346</TotalTime>
  <Words>966</Words>
  <Application>Microsoft Office PowerPoint</Application>
  <PresentationFormat>On-screen Show (4:3)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Jill Busman</cp:lastModifiedBy>
  <cp:revision>791</cp:revision>
  <cp:lastPrinted>2018-05-02T21:37:20Z</cp:lastPrinted>
  <dcterms:created xsi:type="dcterms:W3CDTF">2011-11-16T19:02:27Z</dcterms:created>
  <dcterms:modified xsi:type="dcterms:W3CDTF">2024-11-04T15:42:11Z</dcterms:modified>
</cp:coreProperties>
</file>