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Playfair Display" panose="020B0604020202020204" pitchFamily="2" charset="0"/>
      <p:regular r:id="rId27"/>
      <p:bold r:id="rId28"/>
      <p:italic r:id="rId29"/>
      <p:boldItalic r:id="rId30"/>
    </p:embeddedFont>
    <p:embeddedFont>
      <p:font typeface="Proxima Nova"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EEECE5C-08A2-459C-AE85-07FA1B15D653}">
  <a:tblStyle styleId="{7EEECE5C-08A2-459C-AE85-07FA1B15D65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74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68247db07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68247db07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b7c3ab4c21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b7c3ab4c21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b25bf5037c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b25bf5037c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ed86e9e2b3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ed86e9e2b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Rick</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ed86e9e2b3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ed86e9e2b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Tonya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b713474924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b71347492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Tonya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ed86e9e2b3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ed86e9e2b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b77cd44c7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b77cd44c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b77cd44c7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b77cd44c7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b77cd44c71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b77cd44c7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b7c3ab4c21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b7c3ab4c21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bad7b0427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bad7b0427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b7c3ab4c21_5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b7c3ab4c21_5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b7c3ab4c21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b7c3ab4c21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ed86e9e2b3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ed86e9e2b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Tom</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66122505d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66122505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baee8e765a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baee8e765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bad7b0427a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bad7b0427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68247db075_1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68247db075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bad7b0427a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bad7b0427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b4b020373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b4b02037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bad7b0427a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bad7b0427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b7c3ab4c2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b7c3ab4c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b25bf5037c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b25bf5037c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nam02.safelinks.protection.outlook.com/?url=https%3A%2F%2Fdrive.google.com%2Ffile%2Fd%2F17S62ns0BtwMyJxwophuHM1myyBpqnekQ%2Fview%3Fusp%3Dsharing&amp;data=05%7C02%7CNCriscone%40sgcsd.net%7Cd25a9165d8fa4b8294c508dc22a19a41%7C740cc6b9959b496bb0cc044dc31db048%7C1%7C0%7C638423324707341712%7CUnknown%7CTWFpbGZsb3d8eyJWIjoiMC4wLjAwMDAiLCJQIjoiV2luMzIiLCJBTiI6Ik1haWwiLCJXVCI6Mn0%3D%7C0%7C%7C%7C&amp;sdata=WlHjgKyshMQSvqzheP8zKCarQRWqTE4AZm3A8omG6jg%3D&amp;reserved=0"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nam02.safelinks.protection.outlook.com/?url=https%3A%2F%2Fdrive.google.com%2Ffile%2Fd%2F1gPI3e4p_zlTfvJkIhKdBZyctR0XXQ8xj%2Fview%3Fusp%3Dsharing&amp;data=05%7C02%7CNCriscone%40sgcsd.net%7Cd25a9165d8fa4b8294c508dc22a19a41%7C740cc6b9959b496bb0cc044dc31db048%7C1%7C0%7C638423324707356784%7CUnknown%7CTWFpbGZsb3d8eyJWIjoiMC4wLjAwMDAiLCJQIjoiV2luMzIiLCJBTiI6Ik1haWwiLCJXVCI6Mn0%3D%7C0%7C%7C%7C&amp;sdata=CMrHaH9nPuoXjP2qloFESdn34eSSz2l1NSW3jTO9WR0%3D&amp;reserved=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nam02.safelinks.protection.outlook.com/?url=https%3A%2F%2Fdrive.google.com%2Ffile%2Fd%2F1Q5-pqAoAvYqlsZx_Xw6NmzVPzs5VQAYx%2Fview%3Fusp%3Dsharing&amp;data=05%7C02%7CNCriscone%40sgcsd.net%7Cd25a9165d8fa4b8294c508dc22a19a41%7C740cc6b9959b496bb0cc044dc31db048%7C1%7C0%7C638423324707364742%7CUnknown%7CTWFpbGZsb3d8eyJWIjoiMC4wLjAwMDAiLCJQIjoiV2luMzIiLCJBTiI6Ik1haWwiLCJXVCI6Mn0%3D%7C0%7C%7C%7C&amp;sdata=PwyOQ89KesyEvJZFopwqJ3tXHjheie5lJfslKa%2BqIi4%3D&amp;reserved=0"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nam02.safelinks.protection.outlook.com/?url=https%3A%2F%2Fdrive.google.com%2Ffile%2Fd%2F15a9WtBbp9wsQqSZQnegZI8-XtLgmBvkN%2Fview%3Fusp%3Dsharing&amp;data=05%7C02%7CNCriscone%40sgcsd.net%7Cd25a9165d8fa4b8294c508dc22a19a41%7C740cc6b9959b496bb0cc044dc31db048%7C1%7C0%7C638423324707372757%7CUnknown%7CTWFpbGZsb3d8eyJWIjoiMC4wLjAwMDAiLCJQIjoiV2luMzIiLCJBTiI6Ik1haWwiLCJXVCI6Mn0%3D%7C0%7C%7C%7C&amp;sdata=CNfejyxja9RAo2Ro6XsLHAJeroB8JAbbAmDwzpq44hI%3D&amp;reserved=0"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nam02.safelinks.protection.outlook.com/?url=https%3A%2F%2Fdrive.google.com%2Ffile%2Fd%2F1kPXkpjvN2jrwnsT7FuLLu1MsyYBgWica%2Fview%3Fusp%3Dsharing&amp;data=05%7C02%7CNCriscone%40sgcsd.net%7Cd25a9165d8fa4b8294c508dc22a19a41%7C740cc6b9959b496bb0cc044dc31db048%7C1%7C0%7C638423324707381165%7CUnknown%7CTWFpbGZsb3d8eyJWIjoiMC4wLjAwMDAiLCJQIjoiV2luMzIiLCJBTiI6Ik1haWwiLCJXVCI6Mn0%3D%7C0%7C%7C%7C&amp;sdata=9MzYKYTOE8iXSa4wK%2BhnBwkawWXeOeRwj2lYYOqOQE0%3D&amp;reserved=0"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hyperlink" Target="https://drive.google.com/file/d/1x12VEvyJDOpjb3xO1HFAbQtJtl64WZYQ/view?usp=sharing" TargetMode="External"/><Relationship Id="rId4" Type="http://schemas.openxmlformats.org/officeDocument/2006/relationships/hyperlink" Target="https://nam02.safelinks.protection.outlook.com/?url=https%3A%2F%2Fdrive.google.com%2Ffile%2Fd%2F1x12VEvyJDOpjb3xO1HFAbQtJtl64WZYQ%2Fview%3Fusp%3Dsharing&amp;data=05%7C02%7CNCriscone%40sgcsd.net%7Cd25a9165d8fa4b8294c508dc22a19a41%7C740cc6b9959b496bb0cc044dc31db048%7C1%7C0%7C638423324707387395%7CUnknown%7CTWFpbGZsb3d8eyJWIjoiMC4wLjAwMDAiLCJQIjoiV2luMzIiLCJBTiI6Ik1haWwiLCJXVCI6Mn0%3D%7C0%7C%7C%7C&amp;sdata=q%2FtkXSB1%2FY7T2JXIOcHeKqpt403G35%2Bc3ieO9jL5vIk%3D&amp;reserved=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19325" y="104025"/>
            <a:ext cx="8912100" cy="79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300" b="1">
                <a:solidFill>
                  <a:schemeClr val="lt1"/>
                </a:solidFill>
                <a:latin typeface="Playfair Display"/>
                <a:ea typeface="Playfair Display"/>
                <a:cs typeface="Playfair Display"/>
                <a:sym typeface="Playfair Display"/>
              </a:rPr>
              <a:t>Elementary Curriculum &amp; Program Update</a:t>
            </a:r>
            <a:endParaRPr sz="3300" b="1">
              <a:solidFill>
                <a:schemeClr val="lt1"/>
              </a:solidFill>
              <a:latin typeface="Playfair Display"/>
              <a:ea typeface="Playfair Display"/>
              <a:cs typeface="Playfair Display"/>
              <a:sym typeface="Playfair Display"/>
            </a:endParaRPr>
          </a:p>
        </p:txBody>
      </p:sp>
      <p:sp>
        <p:nvSpPr>
          <p:cNvPr id="55" name="Google Shape;55;p13"/>
          <p:cNvSpPr txBox="1">
            <a:spLocks noGrp="1"/>
          </p:cNvSpPr>
          <p:nvPr>
            <p:ph type="subTitle" idx="1"/>
          </p:nvPr>
        </p:nvSpPr>
        <p:spPr>
          <a:xfrm>
            <a:off x="1668125" y="607175"/>
            <a:ext cx="5406600" cy="15987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0"/>
              </a:spcAft>
              <a:buNone/>
            </a:pPr>
            <a:endParaRPr sz="1800" b="1">
              <a:solidFill>
                <a:schemeClr val="lt1"/>
              </a:solidFill>
              <a:latin typeface="Proxima Nova"/>
              <a:ea typeface="Proxima Nova"/>
              <a:cs typeface="Proxima Nova"/>
              <a:sym typeface="Proxima Nova"/>
            </a:endParaRPr>
          </a:p>
          <a:p>
            <a:pPr marL="0" lvl="0" indent="0" algn="ctr" rtl="0">
              <a:spcBef>
                <a:spcPts val="0"/>
              </a:spcBef>
              <a:spcAft>
                <a:spcPts val="0"/>
              </a:spcAft>
              <a:buNone/>
            </a:pPr>
            <a:endParaRPr sz="3852">
              <a:solidFill>
                <a:schemeClr val="lt1"/>
              </a:solidFill>
              <a:latin typeface="Times New Roman"/>
              <a:ea typeface="Times New Roman"/>
              <a:cs typeface="Times New Roman"/>
              <a:sym typeface="Times New Roman"/>
            </a:endParaRPr>
          </a:p>
          <a:p>
            <a:pPr marL="0" lvl="0" indent="0" algn="ctr" rtl="0">
              <a:spcBef>
                <a:spcPts val="0"/>
              </a:spcBef>
              <a:spcAft>
                <a:spcPts val="0"/>
              </a:spcAft>
              <a:buClr>
                <a:schemeClr val="dk1"/>
              </a:buClr>
              <a:buSzPct val="28549"/>
              <a:buFont typeface="Arial"/>
              <a:buNone/>
            </a:pPr>
            <a:r>
              <a:rPr lang="en" sz="3852">
                <a:solidFill>
                  <a:schemeClr val="lt1"/>
                </a:solidFill>
                <a:latin typeface="Times New Roman"/>
                <a:ea typeface="Times New Roman"/>
                <a:cs typeface="Times New Roman"/>
                <a:sym typeface="Times New Roman"/>
              </a:rPr>
              <a:t>26 Feb 2024</a:t>
            </a:r>
            <a:endParaRPr sz="3852">
              <a:solidFill>
                <a:schemeClr val="lt1"/>
              </a:solidFill>
              <a:latin typeface="Times New Roman"/>
              <a:ea typeface="Times New Roman"/>
              <a:cs typeface="Times New Roman"/>
              <a:sym typeface="Times New Roman"/>
            </a:endParaRPr>
          </a:p>
          <a:p>
            <a:pPr marL="0" lvl="0" indent="0" algn="ctr" rtl="0">
              <a:spcBef>
                <a:spcPts val="0"/>
              </a:spcBef>
              <a:spcAft>
                <a:spcPts val="0"/>
              </a:spcAft>
              <a:buNone/>
            </a:pPr>
            <a:endParaRPr sz="1800">
              <a:solidFill>
                <a:schemeClr val="dk1"/>
              </a:solidFill>
              <a:latin typeface="Proxima Nova"/>
              <a:ea typeface="Proxima Nova"/>
              <a:cs typeface="Proxima Nova"/>
              <a:sym typeface="Proxima Nova"/>
            </a:endParaRPr>
          </a:p>
          <a:p>
            <a:pPr marL="0" lvl="0" indent="0" algn="ctr" rtl="0">
              <a:spcBef>
                <a:spcPts val="0"/>
              </a:spcBef>
              <a:spcAft>
                <a:spcPts val="0"/>
              </a:spcAft>
              <a:buNone/>
            </a:pPr>
            <a:r>
              <a:rPr lang="en" sz="1800"/>
              <a:t> </a:t>
            </a:r>
            <a:endParaRPr sz="1800"/>
          </a:p>
          <a:p>
            <a:pPr marL="0" lvl="0" indent="0" algn="ctr" rtl="0">
              <a:spcBef>
                <a:spcPts val="0"/>
              </a:spcBef>
              <a:spcAft>
                <a:spcPts val="0"/>
              </a:spcAft>
              <a:buNone/>
            </a:pPr>
            <a:endParaRPr/>
          </a:p>
        </p:txBody>
      </p:sp>
      <p:pic>
        <p:nvPicPr>
          <p:cNvPr id="56" name="Google Shape;56;p13"/>
          <p:cNvPicPr preferRelativeResize="0"/>
          <p:nvPr/>
        </p:nvPicPr>
        <p:blipFill>
          <a:blip r:embed="rId3">
            <a:alphaModFix/>
          </a:blip>
          <a:stretch>
            <a:fillRect/>
          </a:stretch>
        </p:blipFill>
        <p:spPr>
          <a:xfrm>
            <a:off x="2386062" y="4095575"/>
            <a:ext cx="4371875" cy="966400"/>
          </a:xfrm>
          <a:prstGeom prst="rect">
            <a:avLst/>
          </a:prstGeom>
          <a:noFill/>
          <a:ln>
            <a:noFill/>
          </a:ln>
        </p:spPr>
      </p:pic>
      <p:pic>
        <p:nvPicPr>
          <p:cNvPr id="57" name="Google Shape;57;p13"/>
          <p:cNvPicPr preferRelativeResize="0"/>
          <p:nvPr/>
        </p:nvPicPr>
        <p:blipFill rotWithShape="1">
          <a:blip r:embed="rId4">
            <a:alphaModFix/>
          </a:blip>
          <a:srcRect t="-1890" b="1890"/>
          <a:stretch/>
        </p:blipFill>
        <p:spPr>
          <a:xfrm>
            <a:off x="6424517" y="2040125"/>
            <a:ext cx="2173934" cy="1630451"/>
          </a:xfrm>
          <a:prstGeom prst="rect">
            <a:avLst/>
          </a:prstGeom>
          <a:noFill/>
          <a:ln w="19050" cap="flat" cmpd="sng">
            <a:solidFill>
              <a:srgbClr val="FFFFFF"/>
            </a:solidFill>
            <a:prstDash val="solid"/>
            <a:round/>
            <a:headEnd type="none" w="sm" len="sm"/>
            <a:tailEnd type="none" w="sm" len="sm"/>
          </a:ln>
        </p:spPr>
      </p:pic>
      <p:pic>
        <p:nvPicPr>
          <p:cNvPr id="58" name="Google Shape;58;p13"/>
          <p:cNvPicPr preferRelativeResize="0"/>
          <p:nvPr/>
        </p:nvPicPr>
        <p:blipFill>
          <a:blip r:embed="rId5">
            <a:alphaModFix/>
          </a:blip>
          <a:stretch>
            <a:fillRect/>
          </a:stretch>
        </p:blipFill>
        <p:spPr>
          <a:xfrm>
            <a:off x="3457163" y="2040131"/>
            <a:ext cx="2173925" cy="1630444"/>
          </a:xfrm>
          <a:prstGeom prst="rect">
            <a:avLst/>
          </a:prstGeom>
          <a:noFill/>
          <a:ln w="19050" cap="flat" cmpd="sng">
            <a:solidFill>
              <a:srgbClr val="FFFFFF"/>
            </a:solidFill>
            <a:prstDash val="solid"/>
            <a:round/>
            <a:headEnd type="none" w="sm" len="sm"/>
            <a:tailEnd type="none" w="sm" len="sm"/>
          </a:ln>
        </p:spPr>
      </p:pic>
      <p:pic>
        <p:nvPicPr>
          <p:cNvPr id="59" name="Google Shape;59;p13"/>
          <p:cNvPicPr preferRelativeResize="0"/>
          <p:nvPr/>
        </p:nvPicPr>
        <p:blipFill>
          <a:blip r:embed="rId6">
            <a:alphaModFix/>
          </a:blip>
          <a:stretch>
            <a:fillRect/>
          </a:stretch>
        </p:blipFill>
        <p:spPr>
          <a:xfrm>
            <a:off x="589800" y="2025038"/>
            <a:ext cx="2214164" cy="1660623"/>
          </a:xfrm>
          <a:prstGeom prst="rect">
            <a:avLst/>
          </a:prstGeom>
          <a:noFill/>
          <a:ln w="19050" cap="flat" cmpd="sng">
            <a:solidFill>
              <a:srgbClr val="FFFFFF"/>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44550" y="622400"/>
            <a:ext cx="4441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220" u="sng"/>
              <a:t>Sample Elementary Schedule</a:t>
            </a:r>
            <a:endParaRPr sz="2220" u="sng"/>
          </a:p>
        </p:txBody>
      </p:sp>
      <p:graphicFrame>
        <p:nvGraphicFramePr>
          <p:cNvPr id="123" name="Google Shape;123;p22"/>
          <p:cNvGraphicFramePr/>
          <p:nvPr/>
        </p:nvGraphicFramePr>
        <p:xfrm>
          <a:off x="4491425" y="23388"/>
          <a:ext cx="3000000" cy="3000000"/>
        </p:xfrm>
        <a:graphic>
          <a:graphicData uri="http://schemas.openxmlformats.org/drawingml/2006/table">
            <a:tbl>
              <a:tblPr>
                <a:noFill/>
                <a:tableStyleId>{7EEECE5C-08A2-459C-AE85-07FA1B15D653}</a:tableStyleId>
              </a:tblPr>
              <a:tblGrid>
                <a:gridCol w="1406050">
                  <a:extLst>
                    <a:ext uri="{9D8B030D-6E8A-4147-A177-3AD203B41FA5}">
                      <a16:colId xmlns:a16="http://schemas.microsoft.com/office/drawing/2014/main" val="20000"/>
                    </a:ext>
                  </a:extLst>
                </a:gridCol>
                <a:gridCol w="3035150">
                  <a:extLst>
                    <a:ext uri="{9D8B030D-6E8A-4147-A177-3AD203B41FA5}">
                      <a16:colId xmlns:a16="http://schemas.microsoft.com/office/drawing/2014/main" val="20001"/>
                    </a:ext>
                  </a:extLst>
                </a:gridCol>
              </a:tblGrid>
              <a:tr h="414325">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8:30	- 8:45 </a:t>
                      </a:r>
                      <a:endParaRPr sz="1200"/>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Breakfast in the classroom</a:t>
                      </a:r>
                      <a:endParaRPr sz="1200"/>
                    </a:p>
                  </a:txBody>
                  <a:tcPr marL="91425" marR="91425" marT="91425" marB="91425"/>
                </a:tc>
                <a:extLst>
                  <a:ext uri="{0D108BD9-81ED-4DB2-BD59-A6C34878D82A}">
                    <a16:rowId xmlns:a16="http://schemas.microsoft.com/office/drawing/2014/main" val="10000"/>
                  </a:ext>
                </a:extLst>
              </a:tr>
              <a:tr h="414325">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8:45 - 9:00</a:t>
                      </a:r>
                      <a:endParaRPr sz="1200"/>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Responsive Classroom </a:t>
                      </a:r>
                      <a:endParaRPr sz="1200"/>
                    </a:p>
                  </a:txBody>
                  <a:tcPr marL="91425" marR="91425" marT="91425" marB="91425"/>
                </a:tc>
                <a:extLst>
                  <a:ext uri="{0D108BD9-81ED-4DB2-BD59-A6C34878D82A}">
                    <a16:rowId xmlns:a16="http://schemas.microsoft.com/office/drawing/2014/main" val="10001"/>
                  </a:ext>
                </a:extLst>
              </a:tr>
              <a:tr h="374125">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9:00 - 9:30</a:t>
                      </a:r>
                      <a:endParaRPr sz="1200"/>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ELA Fundations</a:t>
                      </a:r>
                      <a:endParaRPr sz="1200"/>
                    </a:p>
                  </a:txBody>
                  <a:tcPr marL="91425" marR="91425" marT="91425" marB="91425"/>
                </a:tc>
                <a:extLst>
                  <a:ext uri="{0D108BD9-81ED-4DB2-BD59-A6C34878D82A}">
                    <a16:rowId xmlns:a16="http://schemas.microsoft.com/office/drawing/2014/main" val="10002"/>
                  </a:ext>
                </a:extLst>
              </a:tr>
              <a:tr h="414325">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9:30 - 10:00</a:t>
                      </a:r>
                      <a:endParaRPr sz="1200"/>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ELA Whole Group</a:t>
                      </a:r>
                      <a:endParaRPr sz="1200"/>
                    </a:p>
                  </a:txBody>
                  <a:tcPr marL="91425" marR="91425" marT="91425" marB="91425"/>
                </a:tc>
                <a:extLst>
                  <a:ext uri="{0D108BD9-81ED-4DB2-BD59-A6C34878D82A}">
                    <a16:rowId xmlns:a16="http://schemas.microsoft.com/office/drawing/2014/main" val="10003"/>
                  </a:ext>
                </a:extLst>
              </a:tr>
              <a:tr h="414325">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10:00 - 10:10</a:t>
                      </a:r>
                      <a:endParaRPr sz="1200"/>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Snack</a:t>
                      </a:r>
                      <a:endParaRPr sz="1200"/>
                    </a:p>
                  </a:txBody>
                  <a:tcPr marL="91425" marR="91425" marT="91425" marB="91425"/>
                </a:tc>
                <a:extLst>
                  <a:ext uri="{0D108BD9-81ED-4DB2-BD59-A6C34878D82A}">
                    <a16:rowId xmlns:a16="http://schemas.microsoft.com/office/drawing/2014/main" val="10004"/>
                  </a:ext>
                </a:extLst>
              </a:tr>
              <a:tr h="414325">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10:10 - 10:40</a:t>
                      </a:r>
                      <a:endParaRPr sz="1200"/>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ELA Guided Reading</a:t>
                      </a:r>
                      <a:endParaRPr sz="1200"/>
                    </a:p>
                  </a:txBody>
                  <a:tcPr marL="91425" marR="91425" marT="91425" marB="91425"/>
                </a:tc>
                <a:extLst>
                  <a:ext uri="{0D108BD9-81ED-4DB2-BD59-A6C34878D82A}">
                    <a16:rowId xmlns:a16="http://schemas.microsoft.com/office/drawing/2014/main" val="10005"/>
                  </a:ext>
                </a:extLst>
              </a:tr>
              <a:tr h="414325">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10:40 - 11:20</a:t>
                      </a:r>
                      <a:endParaRPr sz="1200"/>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Specials</a:t>
                      </a:r>
                      <a:endParaRPr sz="1200"/>
                    </a:p>
                  </a:txBody>
                  <a:tcPr marL="91425" marR="91425" marT="91425" marB="91425"/>
                </a:tc>
                <a:extLst>
                  <a:ext uri="{0D108BD9-81ED-4DB2-BD59-A6C34878D82A}">
                    <a16:rowId xmlns:a16="http://schemas.microsoft.com/office/drawing/2014/main" val="10006"/>
                  </a:ext>
                </a:extLst>
              </a:tr>
              <a:tr h="414325">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11:25 - 11:55</a:t>
                      </a:r>
                      <a:endParaRPr sz="1200"/>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Lunch</a:t>
                      </a:r>
                      <a:endParaRPr sz="1200"/>
                    </a:p>
                  </a:txBody>
                  <a:tcPr marL="91425" marR="91425" marT="91425" marB="91425"/>
                </a:tc>
                <a:extLst>
                  <a:ext uri="{0D108BD9-81ED-4DB2-BD59-A6C34878D82A}">
                    <a16:rowId xmlns:a16="http://schemas.microsoft.com/office/drawing/2014/main" val="10007"/>
                  </a:ext>
                </a:extLst>
              </a:tr>
              <a:tr h="414325">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12:00 - 1:00</a:t>
                      </a:r>
                      <a:endParaRPr sz="1200"/>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Math</a:t>
                      </a:r>
                      <a:endParaRPr sz="1200"/>
                    </a:p>
                  </a:txBody>
                  <a:tcPr marL="91425" marR="91425" marT="91425" marB="91425"/>
                </a:tc>
                <a:extLst>
                  <a:ext uri="{0D108BD9-81ED-4DB2-BD59-A6C34878D82A}">
                    <a16:rowId xmlns:a16="http://schemas.microsoft.com/office/drawing/2014/main" val="10008"/>
                  </a:ext>
                </a:extLst>
              </a:tr>
              <a:tr h="414325">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1:00 - 1:25</a:t>
                      </a:r>
                      <a:endParaRPr sz="1200"/>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Recess</a:t>
                      </a:r>
                      <a:endParaRPr sz="1200"/>
                    </a:p>
                  </a:txBody>
                  <a:tcPr marL="91425" marR="91425" marT="91425" marB="91425"/>
                </a:tc>
                <a:extLst>
                  <a:ext uri="{0D108BD9-81ED-4DB2-BD59-A6C34878D82A}">
                    <a16:rowId xmlns:a16="http://schemas.microsoft.com/office/drawing/2014/main" val="10009"/>
                  </a:ext>
                </a:extLst>
              </a:tr>
              <a:tr h="414325">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1:30 - 2:00 </a:t>
                      </a:r>
                      <a:endParaRPr sz="1200"/>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Academic Intervention</a:t>
                      </a:r>
                      <a:endParaRPr sz="1200"/>
                    </a:p>
                  </a:txBody>
                  <a:tcPr marL="91425" marR="91425" marT="91425" marB="91425"/>
                </a:tc>
                <a:extLst>
                  <a:ext uri="{0D108BD9-81ED-4DB2-BD59-A6C34878D82A}">
                    <a16:rowId xmlns:a16="http://schemas.microsoft.com/office/drawing/2014/main" val="10010"/>
                  </a:ext>
                </a:extLst>
              </a:tr>
              <a:tr h="414325">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2:00 - 3:00</a:t>
                      </a:r>
                      <a:endParaRPr sz="1200"/>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600">
                          <a:solidFill>
                            <a:schemeClr val="dk2"/>
                          </a:solidFill>
                        </a:rPr>
                        <a:t>Science / Social Studies </a:t>
                      </a:r>
                      <a:endParaRPr sz="1200"/>
                    </a:p>
                  </a:txBody>
                  <a:tcPr marL="91425" marR="91425" marT="91425" marB="91425"/>
                </a:tc>
                <a:extLst>
                  <a:ext uri="{0D108BD9-81ED-4DB2-BD59-A6C34878D82A}">
                    <a16:rowId xmlns:a16="http://schemas.microsoft.com/office/drawing/2014/main" val="10011"/>
                  </a:ext>
                </a:extLst>
              </a:tr>
            </a:tbl>
          </a:graphicData>
        </a:graphic>
      </p:graphicFrame>
      <p:pic>
        <p:nvPicPr>
          <p:cNvPr id="124" name="Google Shape;124;p22"/>
          <p:cNvPicPr preferRelativeResize="0"/>
          <p:nvPr/>
        </p:nvPicPr>
        <p:blipFill>
          <a:blip r:embed="rId3">
            <a:alphaModFix/>
          </a:blip>
          <a:stretch>
            <a:fillRect/>
          </a:stretch>
        </p:blipFill>
        <p:spPr>
          <a:xfrm>
            <a:off x="634412" y="2683875"/>
            <a:ext cx="3111823" cy="20740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Elementary Special Areas</a:t>
            </a:r>
            <a:endParaRPr/>
          </a:p>
        </p:txBody>
      </p:sp>
      <p:sp>
        <p:nvSpPr>
          <p:cNvPr id="130" name="Google Shape;130;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sz="2899"/>
              <a:t>All K-5 students receive instruction in all 4 special areas.  Special area classes meet on a 6 day rotation and are 40 minutes long.</a:t>
            </a:r>
            <a:endParaRPr sz="2899"/>
          </a:p>
          <a:p>
            <a:pPr marL="0" lvl="0" indent="0" algn="l" rtl="0">
              <a:spcBef>
                <a:spcPts val="1200"/>
              </a:spcBef>
              <a:spcAft>
                <a:spcPts val="0"/>
              </a:spcAft>
              <a:buNone/>
            </a:pPr>
            <a:r>
              <a:rPr lang="en" sz="2899"/>
              <a:t>Special Areas:</a:t>
            </a:r>
            <a:endParaRPr sz="2899"/>
          </a:p>
          <a:p>
            <a:pPr marL="0" lvl="0" indent="0" algn="l" rtl="0">
              <a:spcBef>
                <a:spcPts val="1200"/>
              </a:spcBef>
              <a:spcAft>
                <a:spcPts val="0"/>
              </a:spcAft>
              <a:buNone/>
            </a:pPr>
            <a:r>
              <a:rPr lang="en" sz="2899"/>
              <a:t>Library   	1 Day out of the 6 day rotation</a:t>
            </a:r>
            <a:r>
              <a:rPr lang="en" sz="2899">
                <a:solidFill>
                  <a:srgbClr val="4A86E8"/>
                </a:solidFill>
              </a:rPr>
              <a:t> </a:t>
            </a:r>
            <a:endParaRPr sz="2899">
              <a:solidFill>
                <a:srgbClr val="4A86E8"/>
              </a:solidFill>
            </a:endParaRPr>
          </a:p>
          <a:p>
            <a:pPr marL="0" lvl="0" indent="0" algn="l" rtl="0">
              <a:spcBef>
                <a:spcPts val="1200"/>
              </a:spcBef>
              <a:spcAft>
                <a:spcPts val="0"/>
              </a:spcAft>
              <a:buNone/>
            </a:pPr>
            <a:r>
              <a:rPr lang="en" sz="2899"/>
              <a:t>Art		1 Day out of the 6 day rotation </a:t>
            </a:r>
            <a:endParaRPr sz="2899"/>
          </a:p>
          <a:p>
            <a:pPr marL="0" lvl="0" indent="0" algn="l" rtl="0">
              <a:spcBef>
                <a:spcPts val="1200"/>
              </a:spcBef>
              <a:spcAft>
                <a:spcPts val="0"/>
              </a:spcAft>
              <a:buNone/>
            </a:pPr>
            <a:r>
              <a:rPr lang="en" sz="2899"/>
              <a:t>Music 	1 Day out of the 6 day rotation</a:t>
            </a:r>
            <a:endParaRPr sz="2899"/>
          </a:p>
          <a:p>
            <a:pPr marL="0" lvl="0" indent="0" algn="l" rtl="0">
              <a:spcBef>
                <a:spcPts val="1200"/>
              </a:spcBef>
              <a:spcAft>
                <a:spcPts val="0"/>
              </a:spcAft>
              <a:buNone/>
            </a:pPr>
            <a:r>
              <a:rPr lang="en" sz="2899"/>
              <a:t>PE 		3 Days out of the 6 day rotation</a:t>
            </a:r>
            <a:endParaRPr sz="2899"/>
          </a:p>
          <a:p>
            <a:pPr marL="45720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31" name="Google Shape;131;p23"/>
          <p:cNvPicPr preferRelativeResize="0"/>
          <p:nvPr/>
        </p:nvPicPr>
        <p:blipFill>
          <a:blip r:embed="rId3">
            <a:alphaModFix/>
          </a:blip>
          <a:stretch>
            <a:fillRect/>
          </a:stretch>
        </p:blipFill>
        <p:spPr>
          <a:xfrm>
            <a:off x="6470475" y="3355700"/>
            <a:ext cx="2462152" cy="164102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K - 5 Enrichment:  iOpal</a:t>
            </a:r>
            <a:endParaRPr/>
          </a:p>
        </p:txBody>
      </p:sp>
      <p:sp>
        <p:nvSpPr>
          <p:cNvPr id="137" name="Google Shape;137;p24"/>
          <p:cNvSpPr txBox="1">
            <a:spLocks noGrp="1"/>
          </p:cNvSpPr>
          <p:nvPr>
            <p:ph type="body" idx="1"/>
          </p:nvPr>
        </p:nvSpPr>
        <p:spPr>
          <a:xfrm>
            <a:off x="311700" y="1175950"/>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Opportunities and Programming for Advanced Learners</a:t>
            </a:r>
            <a:endParaRPr/>
          </a:p>
          <a:p>
            <a:pPr marL="457200" lvl="0" indent="-342900" algn="l" rtl="0">
              <a:spcBef>
                <a:spcPts val="0"/>
              </a:spcBef>
              <a:spcAft>
                <a:spcPts val="0"/>
              </a:spcAft>
              <a:buSzPts val="1800"/>
              <a:buChar char="●"/>
            </a:pPr>
            <a:r>
              <a:rPr lang="en"/>
              <a:t>Facilitated by School Library Media Specialists</a:t>
            </a:r>
            <a:endParaRPr/>
          </a:p>
          <a:p>
            <a:pPr marL="457200" lvl="0" indent="-342900" algn="l" rtl="0">
              <a:spcBef>
                <a:spcPts val="0"/>
              </a:spcBef>
              <a:spcAft>
                <a:spcPts val="0"/>
              </a:spcAft>
              <a:buSzPts val="1800"/>
              <a:buChar char="●"/>
            </a:pPr>
            <a:r>
              <a:rPr lang="en"/>
              <a:t>Focus on STEAM / Design Thinking in Gr 3 -5</a:t>
            </a:r>
            <a:endParaRPr/>
          </a:p>
          <a:p>
            <a:pPr marL="914400" lvl="1" indent="-317500" algn="l" rtl="0">
              <a:spcBef>
                <a:spcPts val="0"/>
              </a:spcBef>
              <a:spcAft>
                <a:spcPts val="0"/>
              </a:spcAft>
              <a:buSzPts val="1400"/>
              <a:buChar char="○"/>
            </a:pPr>
            <a:r>
              <a:rPr lang="en"/>
              <a:t>Video Game Design</a:t>
            </a:r>
            <a:endParaRPr/>
          </a:p>
          <a:p>
            <a:pPr marL="914400" lvl="1" indent="-317500" algn="l" rtl="0">
              <a:spcBef>
                <a:spcPts val="0"/>
              </a:spcBef>
              <a:spcAft>
                <a:spcPts val="0"/>
              </a:spcAft>
              <a:buSzPts val="1400"/>
              <a:buChar char="○"/>
            </a:pPr>
            <a:r>
              <a:rPr lang="en"/>
              <a:t>Lego Spike Prime Coding &amp; Robotics</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38" name="Google Shape;138;p24"/>
          <p:cNvPicPr preferRelativeResize="0"/>
          <p:nvPr/>
        </p:nvPicPr>
        <p:blipFill>
          <a:blip r:embed="rId3">
            <a:alphaModFix/>
          </a:blip>
          <a:stretch>
            <a:fillRect/>
          </a:stretch>
        </p:blipFill>
        <p:spPr>
          <a:xfrm>
            <a:off x="7291445" y="65845"/>
            <a:ext cx="1774030" cy="1188600"/>
          </a:xfrm>
          <a:prstGeom prst="rect">
            <a:avLst/>
          </a:prstGeom>
          <a:noFill/>
          <a:ln>
            <a:noFill/>
          </a:ln>
        </p:spPr>
      </p:pic>
      <p:graphicFrame>
        <p:nvGraphicFramePr>
          <p:cNvPr id="139" name="Google Shape;139;p24"/>
          <p:cNvGraphicFramePr/>
          <p:nvPr/>
        </p:nvGraphicFramePr>
        <p:xfrm>
          <a:off x="765750" y="3270575"/>
          <a:ext cx="3000000" cy="3000000"/>
        </p:xfrm>
        <a:graphic>
          <a:graphicData uri="http://schemas.openxmlformats.org/drawingml/2006/table">
            <a:tbl>
              <a:tblPr>
                <a:noFill/>
                <a:tableStyleId>{7EEECE5C-08A2-459C-AE85-07FA1B15D653}</a:tableStyleId>
              </a:tblPr>
              <a:tblGrid>
                <a:gridCol w="1511525">
                  <a:extLst>
                    <a:ext uri="{9D8B030D-6E8A-4147-A177-3AD203B41FA5}">
                      <a16:colId xmlns:a16="http://schemas.microsoft.com/office/drawing/2014/main" val="20000"/>
                    </a:ext>
                  </a:extLst>
                </a:gridCol>
                <a:gridCol w="207097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endParaRPr sz="1600">
                        <a:solidFill>
                          <a:schemeClr val="dk2"/>
                        </a:solidFill>
                      </a:endParaRPr>
                    </a:p>
                  </a:txBody>
                  <a:tcPr marL="91425" marR="91425" marT="91425" marB="91425"/>
                </a:tc>
                <a:tc>
                  <a:txBody>
                    <a:bodyPr/>
                    <a:lstStyle/>
                    <a:p>
                      <a:pPr marL="0" lvl="0" indent="0" algn="ctr" rtl="0">
                        <a:spcBef>
                          <a:spcPts val="0"/>
                        </a:spcBef>
                        <a:spcAft>
                          <a:spcPts val="0"/>
                        </a:spcAft>
                        <a:buNone/>
                      </a:pPr>
                      <a:r>
                        <a:rPr lang="en" sz="1600" b="1">
                          <a:solidFill>
                            <a:schemeClr val="dk2"/>
                          </a:solidFill>
                        </a:rPr>
                        <a:t>iOpal Enrollment</a:t>
                      </a:r>
                      <a:endParaRPr sz="1600" b="1">
                        <a:solidFill>
                          <a:schemeClr val="dk2"/>
                        </a:solidFill>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600">
                          <a:solidFill>
                            <a:schemeClr val="dk2"/>
                          </a:solidFill>
                        </a:rPr>
                        <a:t>2022 - 2023</a:t>
                      </a:r>
                      <a:endParaRPr sz="1600">
                        <a:solidFill>
                          <a:schemeClr val="dk2"/>
                        </a:solidFill>
                      </a:endParaRPr>
                    </a:p>
                  </a:txBody>
                  <a:tcPr marL="91425" marR="91425" marT="91425" marB="91425"/>
                </a:tc>
                <a:tc>
                  <a:txBody>
                    <a:bodyPr/>
                    <a:lstStyle/>
                    <a:p>
                      <a:pPr marL="0" lvl="0" indent="0" algn="ctr" rtl="0">
                        <a:spcBef>
                          <a:spcPts val="0"/>
                        </a:spcBef>
                        <a:spcAft>
                          <a:spcPts val="0"/>
                        </a:spcAft>
                        <a:buNone/>
                      </a:pPr>
                      <a:r>
                        <a:rPr lang="en" sz="1600">
                          <a:solidFill>
                            <a:schemeClr val="dk2"/>
                          </a:solidFill>
                        </a:rPr>
                        <a:t>88 students</a:t>
                      </a:r>
                      <a:endParaRPr sz="1600">
                        <a:solidFill>
                          <a:schemeClr val="dk2"/>
                        </a:solidFill>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600">
                          <a:solidFill>
                            <a:schemeClr val="dk2"/>
                          </a:solidFill>
                        </a:rPr>
                        <a:t>2023 - 2024</a:t>
                      </a:r>
                      <a:endParaRPr sz="1600">
                        <a:solidFill>
                          <a:schemeClr val="dk2"/>
                        </a:solidFill>
                      </a:endParaRPr>
                    </a:p>
                  </a:txBody>
                  <a:tcPr marL="91425" marR="91425" marT="91425" marB="91425"/>
                </a:tc>
                <a:tc>
                  <a:txBody>
                    <a:bodyPr/>
                    <a:lstStyle/>
                    <a:p>
                      <a:pPr marL="0" lvl="0" indent="0" algn="ctr" rtl="0">
                        <a:spcBef>
                          <a:spcPts val="0"/>
                        </a:spcBef>
                        <a:spcAft>
                          <a:spcPts val="0"/>
                        </a:spcAft>
                        <a:buNone/>
                      </a:pPr>
                      <a:r>
                        <a:rPr lang="en" sz="1600">
                          <a:solidFill>
                            <a:schemeClr val="dk2"/>
                          </a:solidFill>
                        </a:rPr>
                        <a:t>125 students</a:t>
                      </a:r>
                      <a:endParaRPr sz="1600">
                        <a:solidFill>
                          <a:schemeClr val="dk2"/>
                        </a:solidFill>
                      </a:endParaRPr>
                    </a:p>
                  </a:txBody>
                  <a:tcPr marL="91425" marR="91425" marT="91425" marB="91425"/>
                </a:tc>
                <a:extLst>
                  <a:ext uri="{0D108BD9-81ED-4DB2-BD59-A6C34878D82A}">
                    <a16:rowId xmlns:a16="http://schemas.microsoft.com/office/drawing/2014/main" val="10002"/>
                  </a:ext>
                </a:extLst>
              </a:tr>
            </a:tbl>
          </a:graphicData>
        </a:graphic>
      </p:graphicFrame>
      <p:pic>
        <p:nvPicPr>
          <p:cNvPr id="140" name="Google Shape;140;p24"/>
          <p:cNvPicPr preferRelativeResize="0"/>
          <p:nvPr/>
        </p:nvPicPr>
        <p:blipFill>
          <a:blip r:embed="rId4">
            <a:alphaModFix/>
          </a:blip>
          <a:stretch>
            <a:fillRect/>
          </a:stretch>
        </p:blipFill>
        <p:spPr>
          <a:xfrm>
            <a:off x="6362253" y="2319275"/>
            <a:ext cx="2703225" cy="2789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ELA</a:t>
            </a:r>
            <a:endParaRPr/>
          </a:p>
        </p:txBody>
      </p:sp>
      <p:sp>
        <p:nvSpPr>
          <p:cNvPr id="146" name="Google Shape;146;p25"/>
          <p:cNvSpPr txBox="1">
            <a:spLocks noGrp="1"/>
          </p:cNvSpPr>
          <p:nvPr>
            <p:ph type="body" idx="1"/>
          </p:nvPr>
        </p:nvSpPr>
        <p:spPr>
          <a:xfrm>
            <a:off x="311700" y="712925"/>
            <a:ext cx="8520600" cy="1725900"/>
          </a:xfrm>
          <a:prstGeom prst="rect">
            <a:avLst/>
          </a:prstGeom>
        </p:spPr>
        <p:txBody>
          <a:bodyPr spcFirstLastPara="1" wrap="square" lIns="91425" tIns="91425" rIns="91425" bIns="91425" anchor="t" anchorCtr="0">
            <a:normAutofit fontScale="85000"/>
          </a:bodyPr>
          <a:lstStyle/>
          <a:p>
            <a:pPr marL="0" lvl="0" indent="0" algn="l" rtl="0">
              <a:spcBef>
                <a:spcPts val="0"/>
              </a:spcBef>
              <a:spcAft>
                <a:spcPts val="0"/>
              </a:spcAft>
              <a:buNone/>
            </a:pPr>
            <a:r>
              <a:rPr lang="en"/>
              <a:t>Next Generation ELA Standards were revised in 2017.  We adopted McGraw-Hill’s Wonders in 2015 and updated to a newer version in 2023.  Our focus since 2020 has been on priority standards.  Grade level teams worked to identify the priority standards in order to focus the instruction and align the assessments in Wonders to the priority standards.</a:t>
            </a:r>
            <a:endParaRPr/>
          </a:p>
          <a:p>
            <a:pPr marL="0" lvl="0" indent="0" algn="l" rtl="0">
              <a:spcBef>
                <a:spcPts val="1200"/>
              </a:spcBef>
              <a:spcAft>
                <a:spcPts val="1200"/>
              </a:spcAft>
              <a:buNone/>
            </a:pPr>
            <a:endParaRPr/>
          </a:p>
        </p:txBody>
      </p:sp>
      <p:pic>
        <p:nvPicPr>
          <p:cNvPr id="147" name="Google Shape;147;p25"/>
          <p:cNvPicPr preferRelativeResize="0"/>
          <p:nvPr/>
        </p:nvPicPr>
        <p:blipFill>
          <a:blip r:embed="rId3">
            <a:alphaModFix/>
          </a:blip>
          <a:stretch>
            <a:fillRect/>
          </a:stretch>
        </p:blipFill>
        <p:spPr>
          <a:xfrm>
            <a:off x="7534338" y="1965250"/>
            <a:ext cx="790575" cy="762000"/>
          </a:xfrm>
          <a:prstGeom prst="rect">
            <a:avLst/>
          </a:prstGeom>
          <a:noFill/>
          <a:ln>
            <a:noFill/>
          </a:ln>
        </p:spPr>
      </p:pic>
      <p:sp>
        <p:nvSpPr>
          <p:cNvPr id="148" name="Google Shape;148;p25"/>
          <p:cNvSpPr txBox="1"/>
          <p:nvPr/>
        </p:nvSpPr>
        <p:spPr>
          <a:xfrm>
            <a:off x="369725" y="2041450"/>
            <a:ext cx="7349100" cy="25275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2"/>
              </a:buClr>
              <a:buSzPts val="1800"/>
              <a:buChar char="●"/>
            </a:pPr>
            <a:r>
              <a:rPr lang="en" sz="1800">
                <a:solidFill>
                  <a:schemeClr val="dk2"/>
                </a:solidFill>
              </a:rPr>
              <a:t>Utilize McGraw-Hill Wonders for grade-level reading and writing instruction K-5 (30 minutes daily K-2, 60 minutes daily 3-5) </a:t>
            </a:r>
            <a:endParaRPr sz="1800">
              <a:solidFill>
                <a:schemeClr val="dk2"/>
              </a:solidFill>
            </a:endParaRPr>
          </a:p>
          <a:p>
            <a:pPr marL="457200" lvl="0" indent="-342900" algn="l" rtl="0">
              <a:lnSpc>
                <a:spcPct val="115000"/>
              </a:lnSpc>
              <a:spcBef>
                <a:spcPts val="0"/>
              </a:spcBef>
              <a:spcAft>
                <a:spcPts val="0"/>
              </a:spcAft>
              <a:buClr>
                <a:schemeClr val="dk2"/>
              </a:buClr>
              <a:buSzPts val="1800"/>
              <a:buChar char="●"/>
            </a:pPr>
            <a:r>
              <a:rPr lang="en" sz="1800">
                <a:solidFill>
                  <a:schemeClr val="dk2"/>
                </a:solidFill>
              </a:rPr>
              <a:t>Utilize Fundations for explicit phonics instructions K-2 (30 minutes daily)</a:t>
            </a:r>
            <a:endParaRPr sz="1800">
              <a:solidFill>
                <a:schemeClr val="dk2"/>
              </a:solidFill>
            </a:endParaRPr>
          </a:p>
          <a:p>
            <a:pPr marL="457200" lvl="0" indent="-342900" algn="l" rtl="0">
              <a:lnSpc>
                <a:spcPct val="115000"/>
              </a:lnSpc>
              <a:spcBef>
                <a:spcPts val="0"/>
              </a:spcBef>
              <a:spcAft>
                <a:spcPts val="0"/>
              </a:spcAft>
              <a:buClr>
                <a:schemeClr val="dk2"/>
              </a:buClr>
              <a:buSzPts val="1800"/>
              <a:buChar char="●"/>
            </a:pPr>
            <a:r>
              <a:rPr lang="en" sz="1800">
                <a:solidFill>
                  <a:schemeClr val="dk2"/>
                </a:solidFill>
              </a:rPr>
              <a:t>Utilize a variety of leveled and decodable text for guided reading K-5 (30 minutes daily K-5)</a:t>
            </a:r>
            <a:endParaRPr sz="1800">
              <a:solidFill>
                <a:schemeClr val="dk2"/>
              </a:solidFill>
            </a:endParaRPr>
          </a:p>
          <a:p>
            <a:pPr marL="0" lvl="0" indent="0" algn="l" rtl="0">
              <a:spcBef>
                <a:spcPts val="1200"/>
              </a:spcBef>
              <a:spcAft>
                <a:spcPts val="0"/>
              </a:spcAft>
              <a:buNone/>
            </a:pPr>
            <a:endParaRPr sz="1800">
              <a:solidFill>
                <a:schemeClr val="dk2"/>
              </a:solidFill>
            </a:endParaRPr>
          </a:p>
        </p:txBody>
      </p:sp>
      <p:pic>
        <p:nvPicPr>
          <p:cNvPr id="149" name="Google Shape;149;p25"/>
          <p:cNvPicPr preferRelativeResize="0"/>
          <p:nvPr/>
        </p:nvPicPr>
        <p:blipFill>
          <a:blip r:embed="rId4">
            <a:alphaModFix/>
          </a:blip>
          <a:stretch>
            <a:fillRect/>
          </a:stretch>
        </p:blipFill>
        <p:spPr>
          <a:xfrm>
            <a:off x="7610540" y="2879650"/>
            <a:ext cx="1475704" cy="762000"/>
          </a:xfrm>
          <a:prstGeom prst="rect">
            <a:avLst/>
          </a:prstGeom>
          <a:noFill/>
          <a:ln>
            <a:noFill/>
          </a:ln>
        </p:spPr>
      </p:pic>
      <p:pic>
        <p:nvPicPr>
          <p:cNvPr id="150" name="Google Shape;150;p25"/>
          <p:cNvPicPr preferRelativeResize="0"/>
          <p:nvPr/>
        </p:nvPicPr>
        <p:blipFill>
          <a:blip r:embed="rId5">
            <a:alphaModFix/>
          </a:blip>
          <a:stretch>
            <a:fillRect/>
          </a:stretch>
        </p:blipFill>
        <p:spPr>
          <a:xfrm>
            <a:off x="3596900" y="3768400"/>
            <a:ext cx="1973276" cy="1153700"/>
          </a:xfrm>
          <a:prstGeom prst="rect">
            <a:avLst/>
          </a:prstGeom>
          <a:noFill/>
          <a:ln>
            <a:noFill/>
          </a:ln>
        </p:spPr>
      </p:pic>
      <p:pic>
        <p:nvPicPr>
          <p:cNvPr id="151" name="Google Shape;151;p25"/>
          <p:cNvPicPr preferRelativeResize="0"/>
          <p:nvPr/>
        </p:nvPicPr>
        <p:blipFill>
          <a:blip r:embed="rId6">
            <a:alphaModFix/>
          </a:blip>
          <a:stretch>
            <a:fillRect/>
          </a:stretch>
        </p:blipFill>
        <p:spPr>
          <a:xfrm>
            <a:off x="5595201" y="3768400"/>
            <a:ext cx="1475701" cy="1286246"/>
          </a:xfrm>
          <a:prstGeom prst="rect">
            <a:avLst/>
          </a:prstGeom>
          <a:noFill/>
          <a:ln>
            <a:noFill/>
          </a:ln>
        </p:spPr>
      </p:pic>
      <p:pic>
        <p:nvPicPr>
          <p:cNvPr id="152" name="Google Shape;152;p25"/>
          <p:cNvPicPr preferRelativeResize="0"/>
          <p:nvPr/>
        </p:nvPicPr>
        <p:blipFill>
          <a:blip r:embed="rId7">
            <a:alphaModFix/>
          </a:blip>
          <a:stretch>
            <a:fillRect/>
          </a:stretch>
        </p:blipFill>
        <p:spPr>
          <a:xfrm>
            <a:off x="7121200" y="3930075"/>
            <a:ext cx="1973275" cy="106938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ELA Intervention</a:t>
            </a:r>
            <a:endParaRPr/>
          </a:p>
        </p:txBody>
      </p:sp>
      <p:sp>
        <p:nvSpPr>
          <p:cNvPr id="158" name="Google Shape;158;p26"/>
          <p:cNvSpPr txBox="1"/>
          <p:nvPr/>
        </p:nvSpPr>
        <p:spPr>
          <a:xfrm>
            <a:off x="311700" y="498050"/>
            <a:ext cx="8520600" cy="1379100"/>
          </a:xfrm>
          <a:prstGeom prst="rect">
            <a:avLst/>
          </a:prstGeom>
          <a:noFill/>
          <a:ln>
            <a:noFill/>
          </a:ln>
        </p:spPr>
        <p:txBody>
          <a:bodyPr spcFirstLastPara="1" wrap="square" lIns="91425" tIns="91425" rIns="91425" bIns="91425" anchor="b" anchorCtr="0">
            <a:normAutofit/>
          </a:bodyPr>
          <a:lstStyle/>
          <a:p>
            <a:pPr marL="0" lvl="0" indent="0" algn="l" rtl="0">
              <a:lnSpc>
                <a:spcPct val="90000"/>
              </a:lnSpc>
              <a:spcBef>
                <a:spcPts val="0"/>
              </a:spcBef>
              <a:spcAft>
                <a:spcPts val="0"/>
              </a:spcAft>
              <a:buSzPts val="523"/>
              <a:buNone/>
            </a:pPr>
            <a:r>
              <a:rPr lang="en" sz="1500">
                <a:solidFill>
                  <a:schemeClr val="dk2"/>
                </a:solidFill>
              </a:rPr>
              <a:t>Students work in small groups during scheduled RTI time with reading teachers, special education teachers, or classroom teachers to receive targeted instruction in areas of need.  We utilize specific criteria (including reading level, aimswebPlus assessments, Fundations assessments, and NYS test results) at each grade level to determine which students qualify for Tier 2 or Tier 3 interventions.</a:t>
            </a:r>
            <a:endParaRPr sz="1500">
              <a:solidFill>
                <a:schemeClr val="dk2"/>
              </a:solidFill>
            </a:endParaRPr>
          </a:p>
        </p:txBody>
      </p:sp>
      <p:pic>
        <p:nvPicPr>
          <p:cNvPr id="159" name="Google Shape;159;p26"/>
          <p:cNvPicPr preferRelativeResize="0"/>
          <p:nvPr/>
        </p:nvPicPr>
        <p:blipFill>
          <a:blip r:embed="rId3">
            <a:alphaModFix/>
          </a:blip>
          <a:stretch>
            <a:fillRect/>
          </a:stretch>
        </p:blipFill>
        <p:spPr>
          <a:xfrm>
            <a:off x="933675" y="1759725"/>
            <a:ext cx="7352225" cy="3383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7"/>
          <p:cNvSpPr txBox="1">
            <a:spLocks noGrp="1"/>
          </p:cNvSpPr>
          <p:nvPr>
            <p:ph type="title"/>
          </p:nvPr>
        </p:nvSpPr>
        <p:spPr>
          <a:xfrm>
            <a:off x="359625" y="2341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Eureka Math</a:t>
            </a:r>
            <a:r>
              <a:rPr lang="en" b="1" baseline="30000"/>
              <a:t>2</a:t>
            </a:r>
            <a:endParaRPr b="1" baseline="30000"/>
          </a:p>
        </p:txBody>
      </p:sp>
      <p:sp>
        <p:nvSpPr>
          <p:cNvPr id="165" name="Google Shape;165;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This is our first year 1 using Eureka Math</a:t>
            </a:r>
            <a:r>
              <a:rPr lang="en" b="1" baseline="30000"/>
              <a:t>2</a:t>
            </a:r>
            <a:endParaRPr sz="1200"/>
          </a:p>
          <a:p>
            <a:pPr marL="457200" lvl="0" indent="-342900" algn="l" rtl="0">
              <a:lnSpc>
                <a:spcPct val="115000"/>
              </a:lnSpc>
              <a:spcBef>
                <a:spcPts val="1000"/>
              </a:spcBef>
              <a:spcAft>
                <a:spcPts val="0"/>
              </a:spcAft>
              <a:buSzPts val="1800"/>
              <a:buChar char="●"/>
            </a:pPr>
            <a:r>
              <a:rPr lang="en"/>
              <a:t>The program combines memorization &amp; goes deeply into conceptual understanding, comprehending why a mathematical concept is significant &amp; how it can be applied in various situations. </a:t>
            </a:r>
            <a:endParaRPr/>
          </a:p>
          <a:p>
            <a:pPr marL="457200" lvl="0" indent="-342900" algn="l" rtl="0">
              <a:lnSpc>
                <a:spcPct val="115000"/>
              </a:lnSpc>
              <a:spcBef>
                <a:spcPts val="1000"/>
              </a:spcBef>
              <a:spcAft>
                <a:spcPts val="1000"/>
              </a:spcAft>
              <a:buSzPts val="1800"/>
              <a:buChar char="●"/>
            </a:pPr>
            <a:r>
              <a:rPr lang="en"/>
              <a:t>Understanding the why &amp; how of concepts also helps with retention because facts &amp; methods are easier to remember &amp; apply when learned through understanding.</a:t>
            </a:r>
            <a:endParaRPr sz="3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311700" y="205400"/>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990"/>
              <a:buFont typeface="Arial"/>
              <a:buNone/>
            </a:pPr>
            <a:r>
              <a:rPr lang="en" sz="2535"/>
              <a:t>Eureka Math</a:t>
            </a:r>
            <a:r>
              <a:rPr lang="en" sz="2535" baseline="30000"/>
              <a:t>2 </a:t>
            </a:r>
            <a:endParaRPr sz="2435"/>
          </a:p>
        </p:txBody>
      </p:sp>
      <p:sp>
        <p:nvSpPr>
          <p:cNvPr id="171" name="Google Shape;171;p28"/>
          <p:cNvSpPr txBox="1">
            <a:spLocks noGrp="1"/>
          </p:cNvSpPr>
          <p:nvPr>
            <p:ph type="body" idx="1"/>
          </p:nvPr>
        </p:nvSpPr>
        <p:spPr>
          <a:xfrm>
            <a:off x="311700" y="1051000"/>
            <a:ext cx="8520600" cy="3647400"/>
          </a:xfrm>
          <a:prstGeom prst="rect">
            <a:avLst/>
          </a:prstGeom>
        </p:spPr>
        <p:txBody>
          <a:bodyPr spcFirstLastPara="1" wrap="square" lIns="91425" tIns="91425" rIns="91425" bIns="91425" anchor="t" anchorCtr="0">
            <a:noAutofit/>
          </a:bodyPr>
          <a:lstStyle/>
          <a:p>
            <a:pPr marL="0" lvl="0" indent="0" algn="l" rtl="0">
              <a:lnSpc>
                <a:spcPct val="100000"/>
              </a:lnSpc>
              <a:spcBef>
                <a:spcPts val="1100"/>
              </a:spcBef>
              <a:spcAft>
                <a:spcPts val="0"/>
              </a:spcAft>
              <a:buNone/>
            </a:pPr>
            <a:r>
              <a:rPr lang="en" b="1"/>
              <a:t>Practice</a:t>
            </a:r>
            <a:endParaRPr b="1"/>
          </a:p>
          <a:p>
            <a:pPr marL="457200" lvl="0" indent="-342900" algn="l" rtl="0">
              <a:spcBef>
                <a:spcPts val="1000"/>
              </a:spcBef>
              <a:spcAft>
                <a:spcPts val="0"/>
              </a:spcAft>
              <a:buSzPts val="1800"/>
              <a:buChar char="●"/>
            </a:pPr>
            <a:r>
              <a:rPr lang="en" sz="1800"/>
              <a:t>Practice problems for each lesson include mixed practice of related skills. This helps students solidify their conceptual understanding &amp; procedural skills, transfer knowledge to new applications, and build fluency. </a:t>
            </a:r>
            <a:endParaRPr sz="1800"/>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 sz="1800"/>
              <a:t>Each Practice is structured as two pages. The front page includes problems that represent learning from class that day, helping to solidify new learning. The second page includes Remember problems, helping to retain previously learned skills.</a:t>
            </a:r>
            <a:r>
              <a:rPr lang="en" sz="1800">
                <a:solidFill>
                  <a:schemeClr val="dk1"/>
                </a:solidFill>
              </a:rPr>
              <a:t>   </a:t>
            </a:r>
            <a:r>
              <a:rPr lang="en" sz="1500" u="sng">
                <a:solidFill>
                  <a:srgbClr val="1155CC"/>
                </a:solidFill>
                <a:hlinkClick r:id="rId3">
                  <a:extLst>
                    <a:ext uri="{A12FA001-AC4F-418D-AE19-62706E023703}">
                      <ahyp:hlinkClr xmlns:ahyp="http://schemas.microsoft.com/office/drawing/2018/hyperlinkcolor" val="tx"/>
                    </a:ext>
                  </a:extLst>
                </a:hlinkClick>
              </a:rPr>
              <a:t>Gr. 1 Sample</a:t>
            </a:r>
            <a:r>
              <a:rPr lang="en"/>
              <a:t>        </a:t>
            </a:r>
            <a:r>
              <a:rPr lang="en" sz="1500" u="sng">
                <a:solidFill>
                  <a:srgbClr val="1155CC"/>
                </a:solidFill>
                <a:hlinkClick r:id="rId4">
                  <a:extLst>
                    <a:ext uri="{A12FA001-AC4F-418D-AE19-62706E023703}">
                      <ahyp:hlinkClr xmlns:ahyp="http://schemas.microsoft.com/office/drawing/2018/hyperlinkcolor" val="tx"/>
                    </a:ext>
                  </a:extLst>
                </a:hlinkClick>
              </a:rPr>
              <a:t>Gr. 4 Sample</a:t>
            </a:r>
            <a:endParaRPr sz="1700">
              <a:solidFill>
                <a:schemeClr val="dk1"/>
              </a:solidFill>
            </a:endParaRPr>
          </a:p>
          <a:p>
            <a:pPr marL="914400" lvl="0" indent="0" algn="l" rtl="0">
              <a:lnSpc>
                <a:spcPct val="100000"/>
              </a:lnSpc>
              <a:spcBef>
                <a:spcPts val="1000"/>
              </a:spcBef>
              <a:spcAft>
                <a:spcPts val="120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311700" y="205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Eureka Math</a:t>
            </a:r>
            <a:r>
              <a:rPr lang="en" b="1" baseline="30000"/>
              <a:t>2</a:t>
            </a:r>
            <a:r>
              <a:rPr lang="en"/>
              <a:t> </a:t>
            </a:r>
            <a:endParaRPr/>
          </a:p>
        </p:txBody>
      </p:sp>
      <p:sp>
        <p:nvSpPr>
          <p:cNvPr id="177" name="Google Shape;177;p29"/>
          <p:cNvSpPr txBox="1">
            <a:spLocks noGrp="1"/>
          </p:cNvSpPr>
          <p:nvPr>
            <p:ph type="body" idx="1"/>
          </p:nvPr>
        </p:nvSpPr>
        <p:spPr>
          <a:xfrm>
            <a:off x="311700" y="1025600"/>
            <a:ext cx="8698200" cy="3882000"/>
          </a:xfrm>
          <a:prstGeom prst="rect">
            <a:avLst/>
          </a:prstGeom>
        </p:spPr>
        <p:txBody>
          <a:bodyPr spcFirstLastPara="1" wrap="square" lIns="91425" tIns="91425" rIns="91425" bIns="91425" anchor="t" anchorCtr="0">
            <a:normAutofit/>
          </a:bodyPr>
          <a:lstStyle/>
          <a:p>
            <a:pPr marL="0" lvl="0" indent="0" algn="l" rtl="0">
              <a:spcBef>
                <a:spcPts val="1100"/>
              </a:spcBef>
              <a:spcAft>
                <a:spcPts val="0"/>
              </a:spcAft>
              <a:buNone/>
            </a:pPr>
            <a:r>
              <a:rPr lang="en" b="1"/>
              <a:t>Practice Partners</a:t>
            </a:r>
            <a:endParaRPr b="1"/>
          </a:p>
          <a:p>
            <a:pPr marL="457200" lvl="0" indent="-342900" algn="l" rtl="0">
              <a:spcBef>
                <a:spcPts val="1000"/>
              </a:spcBef>
              <a:spcAft>
                <a:spcPts val="0"/>
              </a:spcAft>
              <a:buSzPts val="1800"/>
              <a:buChar char="●"/>
            </a:pPr>
            <a:r>
              <a:rPr lang="en" sz="1800"/>
              <a:t>Each Practice has a parallel supporting Practice Partner that shows problems like those worked on in class &amp; an example of the thinking that helps students solve those problems.</a:t>
            </a:r>
            <a:endParaRPr sz="1800"/>
          </a:p>
          <a:p>
            <a:pPr marL="457200" lvl="0" indent="0" algn="l" rtl="0">
              <a:spcBef>
                <a:spcPts val="1000"/>
              </a:spcBef>
              <a:spcAft>
                <a:spcPts val="0"/>
              </a:spcAft>
              <a:buNone/>
            </a:pPr>
            <a:r>
              <a:rPr lang="en" sz="1800"/>
              <a:t> </a:t>
            </a:r>
            <a:endParaRPr sz="1800"/>
          </a:p>
          <a:p>
            <a:pPr marL="457200" lvl="0" indent="-342900" algn="l" rtl="0">
              <a:spcBef>
                <a:spcPts val="1000"/>
              </a:spcBef>
              <a:spcAft>
                <a:spcPts val="0"/>
              </a:spcAft>
              <a:buSzPts val="1800"/>
              <a:buChar char="●"/>
            </a:pPr>
            <a:r>
              <a:rPr lang="en" sz="1800"/>
              <a:t>Practice Partners serve as a useful tool for students to solve the Practice &amp; Remember problems, as well as a guide </a:t>
            </a:r>
            <a:r>
              <a:rPr lang="en" sz="1800" i="1"/>
              <a:t>for families </a:t>
            </a:r>
            <a:r>
              <a:rPr lang="en" sz="1800"/>
              <a:t>who are supporting their student with the Practice and Remember problems at home</a:t>
            </a:r>
            <a:r>
              <a:rPr lang="en"/>
              <a:t>:  </a:t>
            </a:r>
            <a:r>
              <a:rPr lang="en" sz="1500" u="sng">
                <a:solidFill>
                  <a:srgbClr val="1155CC"/>
                </a:solidFill>
                <a:hlinkClick r:id="rId3">
                  <a:extLst>
                    <a:ext uri="{A12FA001-AC4F-418D-AE19-62706E023703}">
                      <ahyp:hlinkClr xmlns:ahyp="http://schemas.microsoft.com/office/drawing/2018/hyperlinkcolor" val="tx"/>
                    </a:ext>
                  </a:extLst>
                </a:hlinkClick>
              </a:rPr>
              <a:t>Gr. 4 Sample</a:t>
            </a:r>
            <a:r>
              <a:rPr lang="en"/>
              <a:t>   </a:t>
            </a:r>
            <a:r>
              <a:rPr lang="en" sz="1500" u="sng">
                <a:solidFill>
                  <a:srgbClr val="1155CC"/>
                </a:solidFill>
                <a:hlinkClick r:id="rId4">
                  <a:extLst>
                    <a:ext uri="{A12FA001-AC4F-418D-AE19-62706E023703}">
                      <ahyp:hlinkClr xmlns:ahyp="http://schemas.microsoft.com/office/drawing/2018/hyperlinkcolor" val="tx"/>
                    </a:ext>
                  </a:extLst>
                </a:hlinkClick>
              </a:rPr>
              <a:t>Gr. 1 Sample</a:t>
            </a:r>
            <a:endParaRPr sz="2757"/>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0"/>
          <p:cNvSpPr txBox="1">
            <a:spLocks noGrp="1"/>
          </p:cNvSpPr>
          <p:nvPr>
            <p:ph type="title"/>
          </p:nvPr>
        </p:nvSpPr>
        <p:spPr>
          <a:xfrm>
            <a:off x="311700" y="215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Eureka Math</a:t>
            </a:r>
            <a:r>
              <a:rPr lang="en" b="1" baseline="30000"/>
              <a:t>2</a:t>
            </a:r>
            <a:r>
              <a:rPr lang="en"/>
              <a:t> </a:t>
            </a:r>
            <a:endParaRPr/>
          </a:p>
        </p:txBody>
      </p:sp>
      <p:sp>
        <p:nvSpPr>
          <p:cNvPr id="183" name="Google Shape;183;p30"/>
          <p:cNvSpPr txBox="1">
            <a:spLocks noGrp="1"/>
          </p:cNvSpPr>
          <p:nvPr>
            <p:ph type="body" idx="1"/>
          </p:nvPr>
        </p:nvSpPr>
        <p:spPr>
          <a:xfrm>
            <a:off x="311700" y="1047025"/>
            <a:ext cx="8520600" cy="3416400"/>
          </a:xfrm>
          <a:prstGeom prst="rect">
            <a:avLst/>
          </a:prstGeom>
        </p:spPr>
        <p:txBody>
          <a:bodyPr spcFirstLastPara="1" wrap="square" lIns="91425" tIns="91425" rIns="91425" bIns="91425" anchor="t" anchorCtr="0">
            <a:normAutofit/>
          </a:bodyPr>
          <a:lstStyle/>
          <a:p>
            <a:pPr marL="0" lvl="0" indent="0" algn="l" rtl="0">
              <a:spcBef>
                <a:spcPts val="1100"/>
              </a:spcBef>
              <a:spcAft>
                <a:spcPts val="0"/>
              </a:spcAft>
              <a:buNone/>
            </a:pPr>
            <a:r>
              <a:rPr lang="en" b="1"/>
              <a:t>Digital component</a:t>
            </a:r>
            <a:endParaRPr b="1"/>
          </a:p>
          <a:p>
            <a:pPr marL="457200" lvl="0" indent="-342900" algn="l" rtl="0">
              <a:spcBef>
                <a:spcPts val="1100"/>
              </a:spcBef>
              <a:spcAft>
                <a:spcPts val="0"/>
              </a:spcAft>
              <a:buSzPts val="1800"/>
              <a:buChar char="●"/>
            </a:pPr>
            <a:r>
              <a:rPr lang="en" sz="1800"/>
              <a:t>Fully integrated, from practice to assessments</a:t>
            </a:r>
            <a:endParaRPr sz="1800"/>
          </a:p>
          <a:p>
            <a:pPr marL="457200" lvl="0" indent="-342900" algn="l" rtl="0">
              <a:spcBef>
                <a:spcPts val="0"/>
              </a:spcBef>
              <a:spcAft>
                <a:spcPts val="0"/>
              </a:spcAft>
              <a:buSzPts val="1800"/>
              <a:buChar char="●"/>
            </a:pPr>
            <a:r>
              <a:rPr lang="en" sz="1800"/>
              <a:t>Students can view their virtual "to-do" list of assignments &amp; assessments</a:t>
            </a:r>
            <a:endParaRPr sz="1800"/>
          </a:p>
          <a:p>
            <a:pPr marL="457200" lvl="0" indent="-342900" algn="l" rtl="0">
              <a:spcBef>
                <a:spcPts val="0"/>
              </a:spcBef>
              <a:spcAft>
                <a:spcPts val="0"/>
              </a:spcAft>
              <a:buSzPts val="1800"/>
              <a:buChar char="●"/>
            </a:pPr>
            <a:r>
              <a:rPr lang="en" sz="1800"/>
              <a:t>Students can participate in live digital lessons during class</a:t>
            </a:r>
            <a:endParaRPr sz="1800"/>
          </a:p>
          <a:p>
            <a:pPr marL="457200" lvl="0" indent="-342900" algn="l" rtl="0">
              <a:spcBef>
                <a:spcPts val="0"/>
              </a:spcBef>
              <a:spcAft>
                <a:spcPts val="0"/>
              </a:spcAft>
              <a:buSzPts val="1800"/>
              <a:buChar char="●"/>
            </a:pPr>
            <a:r>
              <a:rPr lang="en" sz="1800"/>
              <a:t>Students may view past work, including teacher feedback, on lessons and assessments given online, in their online student locker</a:t>
            </a:r>
            <a:endParaRPr sz="1800"/>
          </a:p>
          <a:p>
            <a:pPr marL="457200" lvl="0" indent="-342900" algn="l" rtl="0">
              <a:spcBef>
                <a:spcPts val="0"/>
              </a:spcBef>
              <a:spcAft>
                <a:spcPts val="0"/>
              </a:spcAft>
              <a:buSzPts val="1800"/>
              <a:buChar char="●"/>
            </a:pPr>
            <a:r>
              <a:rPr lang="en" sz="1800"/>
              <a:t>Students can access virtual manipulatives</a:t>
            </a:r>
            <a:endParaRPr sz="1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1"/>
          <p:cNvSpPr txBox="1">
            <a:spLocks noGrp="1"/>
          </p:cNvSpPr>
          <p:nvPr>
            <p:ph type="title"/>
          </p:nvPr>
        </p:nvSpPr>
        <p:spPr>
          <a:xfrm>
            <a:off x="311700" y="1095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Eureka Math</a:t>
            </a:r>
            <a:r>
              <a:rPr lang="en" b="1" baseline="30000"/>
              <a:t>2</a:t>
            </a:r>
            <a:endParaRPr/>
          </a:p>
        </p:txBody>
      </p:sp>
      <p:sp>
        <p:nvSpPr>
          <p:cNvPr id="189" name="Google Shape;189;p31"/>
          <p:cNvSpPr txBox="1">
            <a:spLocks noGrp="1"/>
          </p:cNvSpPr>
          <p:nvPr>
            <p:ph type="body" idx="1"/>
          </p:nvPr>
        </p:nvSpPr>
        <p:spPr>
          <a:xfrm>
            <a:off x="0" y="721150"/>
            <a:ext cx="9105600" cy="44223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1100"/>
              </a:spcBef>
              <a:spcAft>
                <a:spcPts val="0"/>
              </a:spcAft>
              <a:buNone/>
            </a:pPr>
            <a:r>
              <a:rPr lang="en" sz="1700" b="1"/>
              <a:t>Manipulatives</a:t>
            </a:r>
            <a:endParaRPr sz="1700" b="1"/>
          </a:p>
          <a:p>
            <a:pPr marL="0" lvl="0" indent="0" algn="l" rtl="0">
              <a:spcBef>
                <a:spcPts val="1100"/>
              </a:spcBef>
              <a:spcAft>
                <a:spcPts val="0"/>
              </a:spcAft>
              <a:buNone/>
            </a:pPr>
            <a:endParaRPr sz="1700" b="1"/>
          </a:p>
          <a:p>
            <a:pPr marL="457200" lvl="0" indent="-336550" algn="l" rtl="0">
              <a:lnSpc>
                <a:spcPct val="100000"/>
              </a:lnSpc>
              <a:spcBef>
                <a:spcPts val="0"/>
              </a:spcBef>
              <a:spcAft>
                <a:spcPts val="0"/>
              </a:spcAft>
              <a:buSzPts val="1700"/>
              <a:buChar char="●"/>
            </a:pPr>
            <a:r>
              <a:rPr lang="en" sz="1700"/>
              <a:t>Materials &amp; tools writers created to develop student understanding &amp; maximize learning</a:t>
            </a:r>
            <a:endParaRPr sz="1700"/>
          </a:p>
          <a:p>
            <a:pPr marL="457200" lvl="0" indent="-336550" algn="l" rtl="0">
              <a:lnSpc>
                <a:spcPct val="100000"/>
              </a:lnSpc>
              <a:spcBef>
                <a:spcPts val="0"/>
              </a:spcBef>
              <a:spcAft>
                <a:spcPts val="0"/>
              </a:spcAft>
              <a:buSzPts val="1700"/>
              <a:buChar char="●"/>
            </a:pPr>
            <a:r>
              <a:rPr lang="en" sz="1700"/>
              <a:t>Digital Manipulatives: Tools allow students to create, manipulate, &amp; erase math work.</a:t>
            </a:r>
            <a:endParaRPr sz="1700"/>
          </a:p>
          <a:p>
            <a:pPr marL="457200" lvl="0" indent="-336550" algn="l" rtl="0">
              <a:spcBef>
                <a:spcPts val="0"/>
              </a:spcBef>
              <a:spcAft>
                <a:spcPts val="0"/>
              </a:spcAft>
              <a:buSzPts val="1700"/>
              <a:buChar char="●"/>
            </a:pPr>
            <a:r>
              <a:rPr lang="en" sz="1700"/>
              <a:t>Physical Manipulatives: Provided to each classroom teacher</a:t>
            </a:r>
            <a:endParaRPr sz="1700"/>
          </a:p>
          <a:p>
            <a:pPr marL="914400" lvl="0" indent="0" algn="l" rtl="0">
              <a:spcBef>
                <a:spcPts val="0"/>
              </a:spcBef>
              <a:spcAft>
                <a:spcPts val="0"/>
              </a:spcAft>
              <a:buNone/>
            </a:pPr>
            <a:endParaRPr sz="900"/>
          </a:p>
          <a:p>
            <a:pPr marL="0" lvl="0" indent="0" algn="l" rtl="0">
              <a:spcBef>
                <a:spcPts val="0"/>
              </a:spcBef>
              <a:spcAft>
                <a:spcPts val="0"/>
              </a:spcAft>
              <a:buNone/>
            </a:pPr>
            <a:r>
              <a:rPr lang="en" sz="1700" b="1"/>
              <a:t>Home support</a:t>
            </a:r>
            <a:endParaRPr sz="1700" b="1"/>
          </a:p>
          <a:p>
            <a:pPr marL="0" lvl="0" indent="0" algn="l" rtl="0">
              <a:spcBef>
                <a:spcPts val="0"/>
              </a:spcBef>
              <a:spcAft>
                <a:spcPts val="0"/>
              </a:spcAft>
              <a:buNone/>
            </a:pPr>
            <a:endParaRPr sz="1700" b="1"/>
          </a:p>
          <a:p>
            <a:pPr marL="457200" lvl="0" indent="-342900" algn="l" rtl="0">
              <a:lnSpc>
                <a:spcPct val="100000"/>
              </a:lnSpc>
              <a:spcBef>
                <a:spcPts val="0"/>
              </a:spcBef>
              <a:spcAft>
                <a:spcPts val="0"/>
              </a:spcAft>
              <a:buSzPts val="1800"/>
              <a:buChar char="●"/>
            </a:pPr>
            <a:r>
              <a:rPr lang="en" sz="1700"/>
              <a:t>Family Math letters provide a topic overview that includes a content narrative, images of models &amp; strategies, &amp; key terminology so parents have a solid understanding of what students are learning in the classroom, why they're learning it, &amp; how parents can help reinforce this at home.  </a:t>
            </a:r>
            <a:r>
              <a:rPr lang="en" sz="1300" u="sng">
                <a:solidFill>
                  <a:srgbClr val="1558CD"/>
                </a:solidFill>
                <a:hlinkClick r:id="rId3">
                  <a:extLst>
                    <a:ext uri="{A12FA001-AC4F-418D-AE19-62706E023703}">
                      <ahyp:hlinkClr xmlns:ahyp="http://schemas.microsoft.com/office/drawing/2018/hyperlinkcolor" val="tx"/>
                    </a:ext>
                  </a:extLst>
                </a:hlinkClick>
              </a:rPr>
              <a:t>K sample</a:t>
            </a:r>
            <a:r>
              <a:rPr lang="en" sz="1300">
                <a:solidFill>
                  <a:srgbClr val="1558CD"/>
                </a:solidFill>
              </a:rPr>
              <a:t>    </a:t>
            </a:r>
            <a:r>
              <a:rPr lang="en" sz="1300" u="sng">
                <a:solidFill>
                  <a:srgbClr val="1558CD"/>
                </a:solidFill>
                <a:hlinkClick r:id="rId4">
                  <a:extLst>
                    <a:ext uri="{A12FA001-AC4F-418D-AE19-62706E023703}">
                      <ahyp:hlinkClr xmlns:ahyp="http://schemas.microsoft.com/office/drawing/2018/hyperlinkcolor" val="tx"/>
                    </a:ext>
                  </a:extLst>
                </a:hlinkClick>
              </a:rPr>
              <a:t>Gr. 4 Sample</a:t>
            </a:r>
            <a:endParaRPr sz="1700">
              <a:solidFill>
                <a:srgbClr val="1558CD"/>
              </a:solidFill>
            </a:endParaRPr>
          </a:p>
          <a:p>
            <a:pPr marL="457200" lvl="0" indent="-342900" algn="l" rtl="0">
              <a:lnSpc>
                <a:spcPct val="100000"/>
              </a:lnSpc>
              <a:spcBef>
                <a:spcPts val="0"/>
              </a:spcBef>
              <a:spcAft>
                <a:spcPts val="0"/>
              </a:spcAft>
              <a:buSzPts val="1800"/>
              <a:buChar char="●"/>
            </a:pPr>
            <a:r>
              <a:rPr lang="en" sz="1700"/>
              <a:t>The Family Math letters &amp; the Practice Partners explain the step by step process for students to complete their homework independently.  This empowers families with tools to help guide their child if they struggle, using the process taught to the child in class. </a:t>
            </a:r>
            <a:r>
              <a:rPr lang="en" sz="1300" u="sng">
                <a:solidFill>
                  <a:srgbClr val="1558CD"/>
                </a:solidFill>
                <a:hlinkClick r:id="rId5">
                  <a:extLst>
                    <a:ext uri="{A12FA001-AC4F-418D-AE19-62706E023703}">
                      <ahyp:hlinkClr xmlns:ahyp="http://schemas.microsoft.com/office/drawing/2018/hyperlinkcolor" val="tx"/>
                    </a:ext>
                  </a:extLst>
                </a:hlinkClick>
              </a:rPr>
              <a:t>Gr. 4 Sample</a:t>
            </a:r>
            <a:endParaRPr sz="800">
              <a:solidFill>
                <a:srgbClr val="1558CD"/>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Every Student Succeeds Act (ESSA) Update</a:t>
            </a:r>
            <a:endParaRPr/>
          </a:p>
        </p:txBody>
      </p:sp>
      <p:sp>
        <p:nvSpPr>
          <p:cNvPr id="65" name="Google Shape;65;p14"/>
          <p:cNvSpPr txBox="1">
            <a:spLocks noGrp="1"/>
          </p:cNvSpPr>
          <p:nvPr>
            <p:ph type="body" idx="1"/>
          </p:nvPr>
        </p:nvSpPr>
        <p:spPr>
          <a:xfrm>
            <a:off x="311700" y="11225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Federal mandate → NYSED Accountability System → School Report Card</a:t>
            </a:r>
            <a:endParaRPr/>
          </a:p>
        </p:txBody>
      </p:sp>
      <p:pic>
        <p:nvPicPr>
          <p:cNvPr id="66" name="Google Shape;66;p14"/>
          <p:cNvPicPr preferRelativeResize="0"/>
          <p:nvPr/>
        </p:nvPicPr>
        <p:blipFill>
          <a:blip r:embed="rId3">
            <a:alphaModFix/>
          </a:blip>
          <a:stretch>
            <a:fillRect/>
          </a:stretch>
        </p:blipFill>
        <p:spPr>
          <a:xfrm>
            <a:off x="3412550" y="2145125"/>
            <a:ext cx="2178400" cy="225675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2"/>
          <p:cNvSpPr txBox="1">
            <a:spLocks noGrp="1"/>
          </p:cNvSpPr>
          <p:nvPr>
            <p:ph type="title"/>
          </p:nvPr>
        </p:nvSpPr>
        <p:spPr>
          <a:xfrm>
            <a:off x="311700" y="320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Eureka Math</a:t>
            </a:r>
            <a:r>
              <a:rPr lang="en" baseline="30000"/>
              <a:t>2</a:t>
            </a:r>
            <a:r>
              <a:rPr lang="en"/>
              <a:t>: Professional Development</a:t>
            </a:r>
            <a:endParaRPr/>
          </a:p>
        </p:txBody>
      </p:sp>
      <p:sp>
        <p:nvSpPr>
          <p:cNvPr id="195" name="Google Shape;195;p32"/>
          <p:cNvSpPr txBox="1">
            <a:spLocks noGrp="1"/>
          </p:cNvSpPr>
          <p:nvPr>
            <p:ph type="body" idx="1"/>
          </p:nvPr>
        </p:nvSpPr>
        <p:spPr>
          <a:xfrm>
            <a:off x="201275" y="987250"/>
            <a:ext cx="8731800" cy="4156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b="1">
                <a:highlight>
                  <a:srgbClr val="FFFFFF"/>
                </a:highlight>
              </a:rPr>
              <a:t>Summer 2023</a:t>
            </a:r>
            <a:endParaRPr b="1">
              <a:highlight>
                <a:srgbClr val="FFFFFF"/>
              </a:highlight>
            </a:endParaRPr>
          </a:p>
          <a:p>
            <a:pPr marL="457200" lvl="0" indent="-285750" algn="l" rtl="0">
              <a:spcBef>
                <a:spcPts val="0"/>
              </a:spcBef>
              <a:spcAft>
                <a:spcPts val="0"/>
              </a:spcAft>
              <a:buSzPts val="1800"/>
              <a:buChar char="●"/>
            </a:pPr>
            <a:r>
              <a:rPr lang="en" i="1">
                <a:highlight>
                  <a:srgbClr val="FFFFFF"/>
                </a:highlight>
              </a:rPr>
              <a:t>Launch: Bringing Eureka Math</a:t>
            </a:r>
            <a:r>
              <a:rPr lang="en" i="1" baseline="30000">
                <a:highlight>
                  <a:srgbClr val="FFFFFF"/>
                </a:highlight>
              </a:rPr>
              <a:t>2</a:t>
            </a:r>
            <a:r>
              <a:rPr lang="en" i="1">
                <a:highlight>
                  <a:srgbClr val="FFFFFF"/>
                </a:highlight>
              </a:rPr>
              <a:t> to Life </a:t>
            </a:r>
            <a:endParaRPr i="1">
              <a:highlight>
                <a:srgbClr val="FFFFFF"/>
              </a:highlight>
            </a:endParaRPr>
          </a:p>
          <a:p>
            <a:pPr marL="914400" lvl="1" indent="-330200" algn="l" rtl="0">
              <a:lnSpc>
                <a:spcPct val="150000"/>
              </a:lnSpc>
              <a:spcBef>
                <a:spcPts val="0"/>
              </a:spcBef>
              <a:spcAft>
                <a:spcPts val="0"/>
              </a:spcAft>
              <a:buSzPts val="1600"/>
              <a:buChar char="○"/>
            </a:pPr>
            <a:r>
              <a:rPr lang="en" sz="1600">
                <a:highlight>
                  <a:srgbClr val="FFFFFF"/>
                </a:highlight>
              </a:rPr>
              <a:t>Focused on understanding the structure, design and components of the program</a:t>
            </a:r>
            <a:endParaRPr sz="1600">
              <a:highlight>
                <a:srgbClr val="FFFFFF"/>
              </a:highlight>
            </a:endParaRPr>
          </a:p>
          <a:p>
            <a:pPr marL="457200" lvl="0" indent="-285750" algn="l" rtl="0">
              <a:lnSpc>
                <a:spcPct val="115000"/>
              </a:lnSpc>
              <a:spcBef>
                <a:spcPts val="0"/>
              </a:spcBef>
              <a:spcAft>
                <a:spcPts val="0"/>
              </a:spcAft>
              <a:buSzPts val="1800"/>
              <a:buChar char="●"/>
            </a:pPr>
            <a:r>
              <a:rPr lang="en" i="1">
                <a:highlight>
                  <a:srgbClr val="FFFFFF"/>
                </a:highlight>
              </a:rPr>
              <a:t>Teach: Effective Instruction with Eureka Math</a:t>
            </a:r>
            <a:r>
              <a:rPr lang="en" i="1" baseline="30000">
                <a:highlight>
                  <a:srgbClr val="FFFFFF"/>
                </a:highlight>
              </a:rPr>
              <a:t>2</a:t>
            </a:r>
            <a:endParaRPr i="1">
              <a:highlight>
                <a:srgbClr val="FFFFFF"/>
              </a:highlight>
            </a:endParaRPr>
          </a:p>
          <a:p>
            <a:pPr marL="914400" lvl="1" indent="-330200" algn="l" rtl="0">
              <a:lnSpc>
                <a:spcPct val="100000"/>
              </a:lnSpc>
              <a:spcBef>
                <a:spcPts val="0"/>
              </a:spcBef>
              <a:spcAft>
                <a:spcPts val="0"/>
              </a:spcAft>
              <a:buSzPts val="1600"/>
              <a:buChar char="○"/>
            </a:pPr>
            <a:r>
              <a:rPr lang="en" sz="1600">
                <a:highlight>
                  <a:srgbClr val="FFFFFF"/>
                </a:highlight>
              </a:rPr>
              <a:t>Study the content of a module, topic &amp; lesson by previewing the learning, investigating learning development &amp; exploring the assessments. </a:t>
            </a:r>
            <a:endParaRPr sz="1600">
              <a:highlight>
                <a:srgbClr val="FFFFFF"/>
              </a:highlight>
            </a:endParaRPr>
          </a:p>
          <a:p>
            <a:pPr marL="914400" lvl="0" indent="0" algn="l" rtl="0">
              <a:lnSpc>
                <a:spcPct val="100000"/>
              </a:lnSpc>
              <a:spcBef>
                <a:spcPts val="0"/>
              </a:spcBef>
              <a:spcAft>
                <a:spcPts val="0"/>
              </a:spcAft>
              <a:buNone/>
            </a:pPr>
            <a:endParaRPr sz="700">
              <a:highlight>
                <a:srgbClr val="FFFFFF"/>
              </a:highlight>
            </a:endParaRPr>
          </a:p>
          <a:p>
            <a:pPr marL="0" lvl="0" indent="0" algn="l" rtl="0">
              <a:lnSpc>
                <a:spcPct val="100000"/>
              </a:lnSpc>
              <a:spcBef>
                <a:spcPts val="0"/>
              </a:spcBef>
              <a:spcAft>
                <a:spcPts val="0"/>
              </a:spcAft>
              <a:buNone/>
            </a:pPr>
            <a:r>
              <a:rPr lang="en" b="1">
                <a:highlight>
                  <a:srgbClr val="FFFFFF"/>
                </a:highlight>
              </a:rPr>
              <a:t>Winter 2024</a:t>
            </a:r>
            <a:endParaRPr b="1">
              <a:highlight>
                <a:srgbClr val="FFFFFF"/>
              </a:highlight>
            </a:endParaRPr>
          </a:p>
          <a:p>
            <a:pPr marL="0" lvl="0" indent="0" algn="l" rtl="0">
              <a:lnSpc>
                <a:spcPct val="100000"/>
              </a:lnSpc>
              <a:spcBef>
                <a:spcPts val="0"/>
              </a:spcBef>
              <a:spcAft>
                <a:spcPts val="0"/>
              </a:spcAft>
              <a:buNone/>
            </a:pPr>
            <a:endParaRPr sz="300" b="1">
              <a:highlight>
                <a:srgbClr val="FFFFFF"/>
              </a:highlight>
            </a:endParaRPr>
          </a:p>
          <a:p>
            <a:pPr marL="457200" lvl="0" indent="-285750" algn="l" rtl="0">
              <a:lnSpc>
                <a:spcPct val="100000"/>
              </a:lnSpc>
              <a:spcBef>
                <a:spcPts val="0"/>
              </a:spcBef>
              <a:spcAft>
                <a:spcPts val="0"/>
              </a:spcAft>
              <a:buSzPts val="1800"/>
              <a:buChar char="●"/>
            </a:pPr>
            <a:r>
              <a:rPr lang="en" i="1">
                <a:highlight>
                  <a:srgbClr val="FFFFFF"/>
                </a:highlight>
              </a:rPr>
              <a:t>Assess: Embedded Opportunities to Inform Instruction</a:t>
            </a:r>
            <a:endParaRPr i="1">
              <a:highlight>
                <a:srgbClr val="FFFFFF"/>
              </a:highlight>
            </a:endParaRPr>
          </a:p>
          <a:p>
            <a:pPr marL="914400" lvl="1" indent="-330200" algn="l" rtl="0">
              <a:lnSpc>
                <a:spcPct val="100000"/>
              </a:lnSpc>
              <a:spcBef>
                <a:spcPts val="0"/>
              </a:spcBef>
              <a:spcAft>
                <a:spcPts val="0"/>
              </a:spcAft>
              <a:buSzPts val="1600"/>
              <a:buChar char="○"/>
            </a:pPr>
            <a:r>
              <a:rPr lang="en" sz="1600">
                <a:highlight>
                  <a:srgbClr val="FFFFFF"/>
                </a:highlight>
              </a:rPr>
              <a:t>Understanding the full suite of assessments.  Their design, the role each plays in instruction, &amp; how they work together to give a complete picture of student learning.</a:t>
            </a:r>
            <a:endParaRPr sz="1600">
              <a:highlight>
                <a:srgbClr val="FFFFFF"/>
              </a:highlight>
            </a:endParaRPr>
          </a:p>
          <a:p>
            <a:pPr marL="0" lvl="0" indent="0" algn="l" rtl="0">
              <a:lnSpc>
                <a:spcPct val="80000"/>
              </a:lnSpc>
              <a:spcBef>
                <a:spcPts val="1200"/>
              </a:spcBef>
              <a:spcAft>
                <a:spcPts val="0"/>
              </a:spcAft>
              <a:buNone/>
            </a:pPr>
            <a:r>
              <a:rPr lang="en" b="1">
                <a:highlight>
                  <a:srgbClr val="FFFFFF"/>
                </a:highlight>
              </a:rPr>
              <a:t>Summer 2024</a:t>
            </a:r>
            <a:endParaRPr sz="500" b="1">
              <a:highlight>
                <a:srgbClr val="FFFFFF"/>
              </a:highlight>
            </a:endParaRPr>
          </a:p>
          <a:p>
            <a:pPr marL="457200" lvl="0" indent="-285750" algn="l" rtl="0">
              <a:lnSpc>
                <a:spcPct val="90000"/>
              </a:lnSpc>
              <a:spcBef>
                <a:spcPts val="600"/>
              </a:spcBef>
              <a:spcAft>
                <a:spcPts val="0"/>
              </a:spcAft>
              <a:buSzPts val="1800"/>
              <a:buChar char="●"/>
            </a:pPr>
            <a:r>
              <a:rPr lang="en" i="1">
                <a:highlight>
                  <a:srgbClr val="FFFFFF"/>
                </a:highlight>
              </a:rPr>
              <a:t>Adapt: Optimizing Instruction &amp; Accelerate: Assessments</a:t>
            </a:r>
            <a:endParaRPr i="1">
              <a:highlight>
                <a:srgbClr val="FFFFFF"/>
              </a:highlight>
            </a:endParaRPr>
          </a:p>
          <a:p>
            <a:pPr marL="914400" lvl="1" indent="-330200" algn="l" rtl="0">
              <a:lnSpc>
                <a:spcPct val="90000"/>
              </a:lnSpc>
              <a:spcBef>
                <a:spcPts val="600"/>
              </a:spcBef>
              <a:spcAft>
                <a:spcPts val="600"/>
              </a:spcAft>
              <a:buSzPts val="1600"/>
              <a:buChar char="○"/>
            </a:pPr>
            <a:r>
              <a:rPr lang="en" sz="1600" i="1">
                <a:highlight>
                  <a:srgbClr val="FFFFFF"/>
                </a:highlight>
              </a:rPr>
              <a:t>To expand capacity to effectively use the curriculum materials &amp; student data to plan for and optimize Instruction</a:t>
            </a:r>
            <a:endParaRPr sz="1600" i="1">
              <a:highlight>
                <a:srgbClr val="FFFFFF"/>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Math Intervention</a:t>
            </a:r>
            <a:endParaRPr/>
          </a:p>
        </p:txBody>
      </p:sp>
      <p:sp>
        <p:nvSpPr>
          <p:cNvPr id="201" name="Google Shape;201;p33"/>
          <p:cNvSpPr txBox="1">
            <a:spLocks noGrp="1"/>
          </p:cNvSpPr>
          <p:nvPr>
            <p:ph type="body" idx="1"/>
          </p:nvPr>
        </p:nvSpPr>
        <p:spPr>
          <a:xfrm>
            <a:off x="311700" y="1152475"/>
            <a:ext cx="8520600" cy="3416400"/>
          </a:xfrm>
          <a:prstGeom prst="rect">
            <a:avLst/>
          </a:prstGeom>
          <a:ln w="9525" cap="flat" cmpd="sng">
            <a:solidFill>
              <a:srgbClr val="FFFFFF"/>
            </a:solidFill>
            <a:prstDash val="solid"/>
            <a:round/>
            <a:headEnd type="none" w="sm" len="sm"/>
            <a:tailEnd type="none" w="sm" len="sm"/>
          </a:ln>
        </p:spPr>
        <p:txBody>
          <a:bodyPr spcFirstLastPara="1" wrap="square" lIns="91425" tIns="91425" rIns="91425" bIns="91425" anchor="t" anchorCtr="0">
            <a:normAutofit/>
          </a:bodyPr>
          <a:lstStyle/>
          <a:p>
            <a:pPr marL="457200" lvl="0" indent="-361950" algn="l" rtl="0">
              <a:lnSpc>
                <a:spcPct val="90000"/>
              </a:lnSpc>
              <a:spcBef>
                <a:spcPts val="0"/>
              </a:spcBef>
              <a:spcAft>
                <a:spcPts val="0"/>
              </a:spcAft>
              <a:buSzPts val="2100"/>
              <a:buChar char="●"/>
            </a:pPr>
            <a:r>
              <a:rPr lang="en"/>
              <a:t>Students work in small groups or 1:1 two to three days per week during scheduled Response to Intervention (RTI) time with their classroom, special education or reading teachers to receive targeted instruction in areas of need.</a:t>
            </a:r>
            <a:endParaRPr/>
          </a:p>
          <a:p>
            <a:pPr marL="457200" lvl="0" indent="-361950" algn="l" rtl="0">
              <a:lnSpc>
                <a:spcPct val="90000"/>
              </a:lnSpc>
              <a:spcBef>
                <a:spcPts val="1000"/>
              </a:spcBef>
              <a:spcAft>
                <a:spcPts val="0"/>
              </a:spcAft>
              <a:buSzPts val="2100"/>
              <a:buChar char="●"/>
            </a:pPr>
            <a:r>
              <a:rPr lang="en"/>
              <a:t>We utilize specific criteria (aimswebPlus assessments, Eureka Math</a:t>
            </a:r>
            <a:r>
              <a:rPr lang="en" baseline="30000"/>
              <a:t>2</a:t>
            </a:r>
            <a:r>
              <a:rPr lang="en"/>
              <a:t> assessments, &amp; NYS test scores) at each grade level to determine which students qualify for Tier 2 or Tier 3 interventions.</a:t>
            </a:r>
            <a:endParaRPr/>
          </a:p>
          <a:p>
            <a:pPr marL="457200" lvl="0" indent="0" algn="l" rtl="0">
              <a:spcBef>
                <a:spcPts val="1000"/>
              </a:spcBef>
              <a:spcAft>
                <a:spcPts val="1200"/>
              </a:spcAft>
              <a:buNone/>
            </a:pPr>
            <a:endParaRPr>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Social Studies</a:t>
            </a:r>
            <a:endParaRPr/>
          </a:p>
        </p:txBody>
      </p:sp>
      <p:sp>
        <p:nvSpPr>
          <p:cNvPr id="207" name="Google Shape;207;p34"/>
          <p:cNvSpPr txBox="1">
            <a:spLocks noGrp="1"/>
          </p:cNvSpPr>
          <p:nvPr>
            <p:ph type="body" idx="1"/>
          </p:nvPr>
        </p:nvSpPr>
        <p:spPr>
          <a:xfrm>
            <a:off x="311700" y="1017725"/>
            <a:ext cx="8520600" cy="3551100"/>
          </a:xfrm>
          <a:prstGeom prst="rect">
            <a:avLst/>
          </a:prstGeom>
        </p:spPr>
        <p:txBody>
          <a:bodyPr spcFirstLastPara="1" wrap="square" lIns="91425" tIns="91425" rIns="91425" bIns="91425" anchor="t" anchorCtr="0">
            <a:normAutofit fontScale="25000" lnSpcReduction="20000"/>
          </a:bodyPr>
          <a:lstStyle/>
          <a:p>
            <a:pPr marL="0" lvl="0" indent="0" algn="l" rtl="0">
              <a:spcBef>
                <a:spcPts val="1200"/>
              </a:spcBef>
              <a:spcAft>
                <a:spcPts val="0"/>
              </a:spcAft>
              <a:buNone/>
            </a:pPr>
            <a:r>
              <a:rPr lang="en" sz="6800" u="sng"/>
              <a:t>Instructional Minutes </a:t>
            </a:r>
            <a:r>
              <a:rPr lang="en" sz="6800"/>
              <a:t>- 30 min daily or 60 min every other day.  Determined by building schedule and the science kit rotation.</a:t>
            </a:r>
            <a:endParaRPr sz="6800"/>
          </a:p>
          <a:p>
            <a:pPr marL="0" lvl="0" indent="0" algn="l" rtl="0">
              <a:spcBef>
                <a:spcPts val="1200"/>
              </a:spcBef>
              <a:spcAft>
                <a:spcPts val="0"/>
              </a:spcAft>
              <a:buClr>
                <a:schemeClr val="dk1"/>
              </a:buClr>
              <a:buSzPts val="275"/>
              <a:buFont typeface="Arial"/>
              <a:buNone/>
            </a:pPr>
            <a:r>
              <a:rPr lang="en" sz="6800" u="sng"/>
              <a:t>Curriculum Guidelines </a:t>
            </a:r>
            <a:r>
              <a:rPr lang="en" sz="6800"/>
              <a:t>- Instruction is aligned with the NYS Social Studies Framework 2017.  Framework is anchored in the NYS learning standards for ELA.</a:t>
            </a:r>
            <a:endParaRPr sz="6800"/>
          </a:p>
          <a:p>
            <a:pPr marL="0" lvl="0" indent="0" algn="l" rtl="0">
              <a:spcBef>
                <a:spcPts val="1200"/>
              </a:spcBef>
              <a:spcAft>
                <a:spcPts val="0"/>
              </a:spcAft>
              <a:buClr>
                <a:schemeClr val="dk1"/>
              </a:buClr>
              <a:buSzPts val="275"/>
              <a:buFont typeface="Arial"/>
              <a:buNone/>
            </a:pPr>
            <a:r>
              <a:rPr lang="en" sz="6800"/>
              <a:t>2016-2017- A full curriculum review was conducted K-5 </a:t>
            </a:r>
            <a:endParaRPr sz="6800"/>
          </a:p>
          <a:p>
            <a:pPr marL="457200" lvl="0" indent="-336550" algn="l" rtl="0">
              <a:spcBef>
                <a:spcPts val="1200"/>
              </a:spcBef>
              <a:spcAft>
                <a:spcPts val="0"/>
              </a:spcAft>
              <a:buSzPct val="100000"/>
              <a:buChar char="●"/>
            </a:pPr>
            <a:r>
              <a:rPr lang="en" sz="6800"/>
              <a:t>Grade level teams met throughout the year to do a crosswalk with our current Wonders ELA curriculum and standards.  What SS standards can be covered through our ELA instruction?</a:t>
            </a:r>
            <a:endParaRPr sz="6800"/>
          </a:p>
          <a:p>
            <a:pPr marL="457200" lvl="0" indent="-336550" algn="l" rtl="0">
              <a:spcBef>
                <a:spcPts val="0"/>
              </a:spcBef>
              <a:spcAft>
                <a:spcPts val="0"/>
              </a:spcAft>
              <a:buSzPct val="100000"/>
              <a:buChar char="●"/>
            </a:pPr>
            <a:r>
              <a:rPr lang="en" sz="6800"/>
              <a:t>Every grade level created a grade level curriculum crosswalk identifying the SS standards covered in ELA and the standards covered during SS along with instructional guidelines/materials.  Shared Google files.   </a:t>
            </a:r>
            <a:endParaRPr sz="6800"/>
          </a:p>
          <a:p>
            <a:pPr marL="457200" lvl="0" indent="-336550" algn="l" rtl="0">
              <a:spcBef>
                <a:spcPts val="0"/>
              </a:spcBef>
              <a:spcAft>
                <a:spcPts val="0"/>
              </a:spcAft>
              <a:buSzPct val="100000"/>
              <a:buChar char="●"/>
            </a:pPr>
            <a:r>
              <a:rPr lang="en" sz="6800"/>
              <a:t>Grade 5- PNW Boces Integrated Social Studies/ELA Curriculum.</a:t>
            </a:r>
            <a:endParaRPr sz="6800"/>
          </a:p>
          <a:p>
            <a:pPr marL="457200" lvl="0" indent="-336550" algn="l" rtl="0">
              <a:spcBef>
                <a:spcPts val="0"/>
              </a:spcBef>
              <a:spcAft>
                <a:spcPts val="0"/>
              </a:spcAft>
              <a:buSzPct val="100000"/>
              <a:buChar char="●"/>
            </a:pPr>
            <a:r>
              <a:rPr lang="en" sz="6800"/>
              <a:t>Currently there is no Social Studies State Assessment 3-5</a:t>
            </a:r>
            <a:endParaRPr sz="6800"/>
          </a:p>
          <a:p>
            <a:pPr marL="1371600" lvl="0" indent="0" algn="l" rtl="0">
              <a:spcBef>
                <a:spcPts val="1200"/>
              </a:spcBef>
              <a:spcAft>
                <a:spcPts val="0"/>
              </a:spcAft>
              <a:buNone/>
            </a:pPr>
            <a:endParaRPr sz="1300">
              <a:solidFill>
                <a:schemeClr val="dk1"/>
              </a:solidFill>
            </a:endParaRPr>
          </a:p>
          <a:p>
            <a:pPr marL="914400" lvl="0" indent="0" algn="l" rtl="0">
              <a:spcBef>
                <a:spcPts val="1200"/>
              </a:spcBef>
              <a:spcAft>
                <a:spcPts val="0"/>
              </a:spcAft>
              <a:buClr>
                <a:schemeClr val="dk1"/>
              </a:buClr>
              <a:buSzPct val="84615"/>
              <a:buFont typeface="Arial"/>
              <a:buNone/>
            </a:pPr>
            <a:endParaRPr sz="1300">
              <a:solidFill>
                <a:schemeClr val="dk1"/>
              </a:solidFill>
            </a:endParaRPr>
          </a:p>
          <a:p>
            <a:pPr marL="914400" lvl="0" indent="0" algn="l" rtl="0">
              <a:spcBef>
                <a:spcPts val="1200"/>
              </a:spcBef>
              <a:spcAft>
                <a:spcPts val="0"/>
              </a:spcAft>
              <a:buClr>
                <a:schemeClr val="dk1"/>
              </a:buClr>
              <a:buSzPct val="84615"/>
              <a:buFont typeface="Arial"/>
              <a:buNone/>
            </a:pPr>
            <a:r>
              <a:rPr lang="en" sz="1300">
                <a:solidFill>
                  <a:schemeClr val="dk1"/>
                </a:solidFill>
              </a:rPr>
              <a:t>   </a:t>
            </a:r>
            <a:endParaRPr sz="1300">
              <a:solidFill>
                <a:schemeClr val="dk1"/>
              </a:solidFill>
            </a:endParaRPr>
          </a:p>
          <a:p>
            <a:pPr marL="0" lvl="0" indent="0" algn="l" rtl="0">
              <a:spcBef>
                <a:spcPts val="1200"/>
              </a:spcBef>
              <a:spcAft>
                <a:spcPts val="120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5"/>
          <p:cNvSpPr txBox="1">
            <a:spLocks noGrp="1"/>
          </p:cNvSpPr>
          <p:nvPr>
            <p:ph type="title"/>
          </p:nvPr>
        </p:nvSpPr>
        <p:spPr>
          <a:xfrm>
            <a:off x="345100" y="4535550"/>
            <a:ext cx="2966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00">
                <a:solidFill>
                  <a:schemeClr val="dk2"/>
                </a:solidFill>
              </a:rPr>
              <a:t> </a:t>
            </a:r>
            <a:r>
              <a:rPr lang="en" sz="1600">
                <a:solidFill>
                  <a:schemeClr val="dk2"/>
                </a:solidFill>
              </a:rPr>
              <a:t>2019 - Updated Science Kits</a:t>
            </a:r>
            <a:r>
              <a:rPr lang="en" sz="1800" b="1"/>
              <a:t> </a:t>
            </a:r>
            <a:endParaRPr sz="1800" b="1"/>
          </a:p>
        </p:txBody>
      </p:sp>
      <p:pic>
        <p:nvPicPr>
          <p:cNvPr id="213" name="Google Shape;213;p35"/>
          <p:cNvPicPr preferRelativeResize="0"/>
          <p:nvPr/>
        </p:nvPicPr>
        <p:blipFill rotWithShape="1">
          <a:blip r:embed="rId3">
            <a:alphaModFix/>
          </a:blip>
          <a:srcRect t="-1926" r="-11061"/>
          <a:stretch/>
        </p:blipFill>
        <p:spPr>
          <a:xfrm>
            <a:off x="143800" y="488825"/>
            <a:ext cx="3561300" cy="4184950"/>
          </a:xfrm>
          <a:prstGeom prst="rect">
            <a:avLst/>
          </a:prstGeom>
          <a:noFill/>
          <a:ln>
            <a:noFill/>
          </a:ln>
        </p:spPr>
      </p:pic>
      <p:sp>
        <p:nvSpPr>
          <p:cNvPr id="214" name="Google Shape;214;p35"/>
          <p:cNvSpPr txBox="1"/>
          <p:nvPr/>
        </p:nvSpPr>
        <p:spPr>
          <a:xfrm>
            <a:off x="3939400" y="90375"/>
            <a:ext cx="4965000" cy="496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dk2"/>
                </a:solidFill>
              </a:rPr>
              <a:t>2022-2023</a:t>
            </a:r>
            <a:r>
              <a:rPr lang="en" sz="1800">
                <a:solidFill>
                  <a:schemeClr val="dk2"/>
                </a:solidFill>
              </a:rPr>
              <a:t> </a:t>
            </a:r>
            <a:endParaRPr sz="1800">
              <a:solidFill>
                <a:schemeClr val="dk2"/>
              </a:solidFill>
            </a:endParaRPr>
          </a:p>
          <a:p>
            <a:pPr marL="0" lvl="0" indent="0" algn="l" rtl="0">
              <a:spcBef>
                <a:spcPts val="0"/>
              </a:spcBef>
              <a:spcAft>
                <a:spcPts val="0"/>
              </a:spcAft>
              <a:buNone/>
            </a:pPr>
            <a:r>
              <a:rPr lang="en" sz="1600">
                <a:solidFill>
                  <a:schemeClr val="dk2"/>
                </a:solidFill>
              </a:rPr>
              <a:t>Created and piloted the four required NYS Investigations/labs.  BOCES trained all 3-5 teachers.</a:t>
            </a:r>
            <a:endParaRPr sz="1600">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3rd Grade- Circle of Life.</a:t>
            </a:r>
            <a:endParaRPr sz="1600">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4th Grade- Light it Up.</a:t>
            </a:r>
            <a:endParaRPr sz="1600">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5th Grade- What’s in the Bag?</a:t>
            </a:r>
            <a:endParaRPr sz="1600">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5th Grade- Cloud in the Bottle.</a:t>
            </a:r>
            <a:endParaRPr sz="1600">
              <a:solidFill>
                <a:schemeClr val="dk2"/>
              </a:solidFill>
            </a:endParaRPr>
          </a:p>
          <a:p>
            <a:pPr marL="0" lvl="0" indent="0" algn="l" rtl="0">
              <a:spcBef>
                <a:spcPts val="0"/>
              </a:spcBef>
              <a:spcAft>
                <a:spcPts val="0"/>
              </a:spcAft>
              <a:buNone/>
            </a:pPr>
            <a:r>
              <a:rPr lang="en" sz="1500">
                <a:solidFill>
                  <a:schemeClr val="dk2"/>
                </a:solidFill>
              </a:rPr>
              <a:t>		     </a:t>
            </a:r>
            <a:r>
              <a:rPr lang="en" sz="1500" b="1">
                <a:solidFill>
                  <a:schemeClr val="dk2"/>
                </a:solidFill>
              </a:rPr>
              <a:t> </a:t>
            </a:r>
            <a:endParaRPr sz="1500" b="1">
              <a:solidFill>
                <a:schemeClr val="dk2"/>
              </a:solidFill>
            </a:endParaRPr>
          </a:p>
          <a:p>
            <a:pPr marL="0" lvl="0" indent="0" algn="ctr" rtl="0">
              <a:spcBef>
                <a:spcPts val="0"/>
              </a:spcBef>
              <a:spcAft>
                <a:spcPts val="0"/>
              </a:spcAft>
              <a:buNone/>
            </a:pPr>
            <a:r>
              <a:rPr lang="en" sz="1800" b="1">
                <a:solidFill>
                  <a:schemeClr val="dk2"/>
                </a:solidFill>
              </a:rPr>
              <a:t>May 2024</a:t>
            </a:r>
            <a:endParaRPr sz="1800" b="1">
              <a:solidFill>
                <a:schemeClr val="dk2"/>
              </a:solidFill>
            </a:endParaRPr>
          </a:p>
          <a:p>
            <a:pPr marL="0" lvl="0" indent="0" algn="l" rtl="0">
              <a:spcBef>
                <a:spcPts val="0"/>
              </a:spcBef>
              <a:spcAft>
                <a:spcPts val="0"/>
              </a:spcAft>
              <a:buNone/>
            </a:pPr>
            <a:r>
              <a:rPr lang="en" sz="1600">
                <a:solidFill>
                  <a:schemeClr val="dk2"/>
                </a:solidFill>
              </a:rPr>
              <a:t>The new NYS Science Test will be administered to all 5th Graders.</a:t>
            </a:r>
            <a:endParaRPr sz="1600">
              <a:solidFill>
                <a:schemeClr val="dk2"/>
              </a:solidFill>
            </a:endParaRPr>
          </a:p>
          <a:p>
            <a:pPr marL="914400" lvl="0" indent="0" algn="l" rtl="0">
              <a:spcBef>
                <a:spcPts val="0"/>
              </a:spcBef>
              <a:spcAft>
                <a:spcPts val="0"/>
              </a:spcAft>
              <a:buNone/>
            </a:pPr>
            <a:r>
              <a:rPr lang="en" sz="1500" b="1">
                <a:solidFill>
                  <a:schemeClr val="dk2"/>
                </a:solidFill>
              </a:rPr>
              <a:t>          </a:t>
            </a:r>
            <a:endParaRPr sz="1500" b="1">
              <a:solidFill>
                <a:schemeClr val="dk2"/>
              </a:solidFill>
            </a:endParaRPr>
          </a:p>
          <a:p>
            <a:pPr marL="0" lvl="0" indent="0" algn="ctr" rtl="0">
              <a:spcBef>
                <a:spcPts val="0"/>
              </a:spcBef>
              <a:spcAft>
                <a:spcPts val="0"/>
              </a:spcAft>
              <a:buNone/>
            </a:pPr>
            <a:r>
              <a:rPr lang="en" sz="1800" b="1">
                <a:solidFill>
                  <a:schemeClr val="dk2"/>
                </a:solidFill>
              </a:rPr>
              <a:t>2024-2025</a:t>
            </a:r>
            <a:r>
              <a:rPr lang="en" sz="1800">
                <a:solidFill>
                  <a:schemeClr val="dk2"/>
                </a:solidFill>
              </a:rPr>
              <a:t> </a:t>
            </a:r>
            <a:endParaRPr sz="1800">
              <a:solidFill>
                <a:schemeClr val="dk2"/>
              </a:solidFill>
            </a:endParaRPr>
          </a:p>
          <a:p>
            <a:pPr marL="0" lvl="0" indent="0" algn="l" rtl="0">
              <a:spcBef>
                <a:spcPts val="0"/>
              </a:spcBef>
              <a:spcAft>
                <a:spcPts val="0"/>
              </a:spcAft>
              <a:buNone/>
            </a:pPr>
            <a:r>
              <a:rPr lang="en" sz="1600">
                <a:solidFill>
                  <a:schemeClr val="dk2"/>
                </a:solidFill>
              </a:rPr>
              <a:t>Science Committee will analyze  NYS Science test results. Identify possible curricular needs/gaps.  </a:t>
            </a:r>
            <a:endParaRPr sz="1600">
              <a:solidFill>
                <a:schemeClr val="dk2"/>
              </a:solidFill>
            </a:endParaRPr>
          </a:p>
          <a:p>
            <a:pPr marL="0" lvl="0" indent="0" algn="l" rtl="0">
              <a:spcBef>
                <a:spcPts val="0"/>
              </a:spcBef>
              <a:spcAft>
                <a:spcPts val="0"/>
              </a:spcAft>
              <a:buNone/>
            </a:pPr>
            <a:endParaRPr sz="1600">
              <a:solidFill>
                <a:schemeClr val="dk2"/>
              </a:solidFill>
            </a:endParaRPr>
          </a:p>
          <a:p>
            <a:pPr marL="0" lvl="0" indent="0" algn="l" rtl="0">
              <a:spcBef>
                <a:spcPts val="0"/>
              </a:spcBef>
              <a:spcAft>
                <a:spcPts val="0"/>
              </a:spcAft>
              <a:buNone/>
            </a:pPr>
            <a:r>
              <a:rPr lang="en" sz="1600">
                <a:solidFill>
                  <a:schemeClr val="dk2"/>
                </a:solidFill>
              </a:rPr>
              <a:t>Science Instructional Minutes - 30 min daily or 60 min every other day.  Determined by building schedule and the science kit rotation.	</a:t>
            </a:r>
            <a:endParaRPr sz="1300">
              <a:solidFill>
                <a:schemeClr val="dk2"/>
              </a:solidFill>
            </a:endParaRPr>
          </a:p>
        </p:txBody>
      </p:sp>
      <p:sp>
        <p:nvSpPr>
          <p:cNvPr id="215" name="Google Shape;215;p35"/>
          <p:cNvSpPr txBox="1">
            <a:spLocks noGrp="1"/>
          </p:cNvSpPr>
          <p:nvPr>
            <p:ph type="title"/>
          </p:nvPr>
        </p:nvSpPr>
        <p:spPr>
          <a:xfrm>
            <a:off x="143800" y="35225"/>
            <a:ext cx="3882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00"/>
              <a:t>Science</a:t>
            </a:r>
            <a:endParaRPr sz="23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6"/>
          <p:cNvSpPr txBox="1">
            <a:spLocks noGrp="1"/>
          </p:cNvSpPr>
          <p:nvPr>
            <p:ph type="title"/>
          </p:nvPr>
        </p:nvSpPr>
        <p:spPr>
          <a:xfrm>
            <a:off x="311700" y="1950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Playfair Display"/>
                <a:ea typeface="Playfair Display"/>
                <a:cs typeface="Playfair Display"/>
                <a:sym typeface="Playfair Display"/>
              </a:rPr>
              <a:t>Our Ultimate Goal</a:t>
            </a:r>
            <a:endParaRPr sz="3600" b="1">
              <a:latin typeface="Playfair Display"/>
              <a:ea typeface="Playfair Display"/>
              <a:cs typeface="Playfair Display"/>
              <a:sym typeface="Playfair Display"/>
            </a:endParaRPr>
          </a:p>
        </p:txBody>
      </p:sp>
      <p:pic>
        <p:nvPicPr>
          <p:cNvPr id="221" name="Google Shape;221;p36"/>
          <p:cNvPicPr preferRelativeResize="0"/>
          <p:nvPr/>
        </p:nvPicPr>
        <p:blipFill>
          <a:blip r:embed="rId3">
            <a:alphaModFix/>
          </a:blip>
          <a:stretch>
            <a:fillRect/>
          </a:stretch>
        </p:blipFill>
        <p:spPr>
          <a:xfrm>
            <a:off x="5985225" y="1064000"/>
            <a:ext cx="2810076" cy="2810076"/>
          </a:xfrm>
          <a:prstGeom prst="rect">
            <a:avLst/>
          </a:prstGeom>
          <a:noFill/>
          <a:ln w="19050" cap="flat" cmpd="sng">
            <a:solidFill>
              <a:schemeClr val="dk1"/>
            </a:solidFill>
            <a:prstDash val="solid"/>
            <a:round/>
            <a:headEnd type="none" w="sm" len="sm"/>
            <a:tailEnd type="none" w="sm" len="sm"/>
          </a:ln>
        </p:spPr>
      </p:pic>
      <p:sp>
        <p:nvSpPr>
          <p:cNvPr id="222" name="Google Shape;222;p36"/>
          <p:cNvSpPr txBox="1"/>
          <p:nvPr/>
        </p:nvSpPr>
        <p:spPr>
          <a:xfrm>
            <a:off x="1193650" y="4076350"/>
            <a:ext cx="6792900" cy="82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i="1">
                <a:solidFill>
                  <a:schemeClr val="dk1"/>
                </a:solidFill>
                <a:latin typeface="Times New Roman"/>
                <a:ea typeface="Times New Roman"/>
                <a:cs typeface="Times New Roman"/>
                <a:sym typeface="Times New Roman"/>
              </a:rPr>
              <a:t>To ensure that students are equipped with the skills and knowledge they need to find success after their experience at Scotia-Glenville. </a:t>
            </a:r>
            <a:endParaRPr sz="1900" i="1">
              <a:solidFill>
                <a:schemeClr val="dk1"/>
              </a:solidFill>
              <a:latin typeface="Times New Roman"/>
              <a:ea typeface="Times New Roman"/>
              <a:cs typeface="Times New Roman"/>
              <a:sym typeface="Times New Roman"/>
            </a:endParaRPr>
          </a:p>
        </p:txBody>
      </p:sp>
      <p:pic>
        <p:nvPicPr>
          <p:cNvPr id="223" name="Google Shape;223;p36"/>
          <p:cNvPicPr preferRelativeResize="0"/>
          <p:nvPr/>
        </p:nvPicPr>
        <p:blipFill>
          <a:blip r:embed="rId4">
            <a:alphaModFix/>
          </a:blip>
          <a:stretch>
            <a:fillRect/>
          </a:stretch>
        </p:blipFill>
        <p:spPr>
          <a:xfrm>
            <a:off x="674975" y="1315763"/>
            <a:ext cx="2950124" cy="2212593"/>
          </a:xfrm>
          <a:prstGeom prst="rect">
            <a:avLst/>
          </a:prstGeom>
          <a:noFill/>
          <a:ln w="19050" cap="flat" cmpd="sng">
            <a:solidFill>
              <a:schemeClr val="dk1"/>
            </a:solidFill>
            <a:prstDash val="solid"/>
            <a:round/>
            <a:headEnd type="none" w="sm" len="sm"/>
            <a:tailEnd type="none" w="sm" len="sm"/>
          </a:ln>
        </p:spPr>
      </p:pic>
      <p:cxnSp>
        <p:nvCxnSpPr>
          <p:cNvPr id="224" name="Google Shape;224;p36"/>
          <p:cNvCxnSpPr/>
          <p:nvPr/>
        </p:nvCxnSpPr>
        <p:spPr>
          <a:xfrm rot="10800000" flipH="1">
            <a:off x="3904600" y="2383725"/>
            <a:ext cx="1814400" cy="600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ESSA Accountability Metrics</a:t>
            </a:r>
            <a:endParaRPr/>
          </a:p>
        </p:txBody>
      </p:sp>
      <p:sp>
        <p:nvSpPr>
          <p:cNvPr id="72" name="Google Shape;72;p15"/>
          <p:cNvSpPr txBox="1">
            <a:spLocks noGrp="1"/>
          </p:cNvSpPr>
          <p:nvPr>
            <p:ph type="body" idx="1"/>
          </p:nvPr>
        </p:nvSpPr>
        <p:spPr>
          <a:xfrm>
            <a:off x="311700" y="1152475"/>
            <a:ext cx="3999900" cy="38619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None/>
            </a:pPr>
            <a:r>
              <a:rPr lang="en" sz="1800" b="1"/>
              <a:t>Elementary / Middle School</a:t>
            </a:r>
            <a:r>
              <a:rPr lang="en" sz="1800"/>
              <a:t>	</a:t>
            </a:r>
            <a:endParaRPr sz="1800"/>
          </a:p>
          <a:p>
            <a:pPr marL="457200" lvl="0" indent="-342900" algn="l" rtl="0">
              <a:spcBef>
                <a:spcPts val="1200"/>
              </a:spcBef>
              <a:spcAft>
                <a:spcPts val="0"/>
              </a:spcAft>
              <a:buSzPts val="1800"/>
              <a:buAutoNum type="arabicPeriod"/>
            </a:pPr>
            <a:r>
              <a:rPr lang="en" sz="1800"/>
              <a:t>NYS 3-8 ELA / Math / Sci Tests</a:t>
            </a:r>
            <a:endParaRPr sz="1800"/>
          </a:p>
          <a:p>
            <a:pPr marL="914400" lvl="0" indent="0" algn="l" rtl="0">
              <a:spcBef>
                <a:spcPts val="1200"/>
              </a:spcBef>
              <a:spcAft>
                <a:spcPts val="0"/>
              </a:spcAft>
              <a:buNone/>
            </a:pPr>
            <a:endParaRPr sz="1800"/>
          </a:p>
          <a:p>
            <a:pPr marL="457200" lvl="0" indent="-342900" algn="l" rtl="0">
              <a:spcBef>
                <a:spcPts val="1200"/>
              </a:spcBef>
              <a:spcAft>
                <a:spcPts val="0"/>
              </a:spcAft>
              <a:buSzPts val="1800"/>
              <a:buAutoNum type="arabicPeriod"/>
            </a:pPr>
            <a:r>
              <a:rPr lang="en" sz="1800"/>
              <a:t>Chronic Absenteeism Rate</a:t>
            </a:r>
            <a:endParaRPr sz="1800"/>
          </a:p>
          <a:p>
            <a:pPr marL="457200" lvl="0" indent="0" algn="l" rtl="0">
              <a:spcBef>
                <a:spcPts val="1200"/>
              </a:spcBef>
              <a:spcAft>
                <a:spcPts val="0"/>
              </a:spcAft>
              <a:buNone/>
            </a:pPr>
            <a:endParaRPr sz="1800"/>
          </a:p>
          <a:p>
            <a:pPr marL="457200" lvl="0" indent="-342900" algn="l" rtl="0">
              <a:spcBef>
                <a:spcPts val="1200"/>
              </a:spcBef>
              <a:spcAft>
                <a:spcPts val="0"/>
              </a:spcAft>
              <a:buSzPts val="1800"/>
              <a:buAutoNum type="arabicPeriod"/>
            </a:pPr>
            <a:r>
              <a:rPr lang="en" sz="1800"/>
              <a:t>English Language Proficiency *</a:t>
            </a:r>
            <a:endParaRPr sz="1800"/>
          </a:p>
        </p:txBody>
      </p:sp>
      <p:sp>
        <p:nvSpPr>
          <p:cNvPr id="73" name="Google Shape;73;p15"/>
          <p:cNvSpPr txBox="1">
            <a:spLocks noGrp="1"/>
          </p:cNvSpPr>
          <p:nvPr>
            <p:ph type="body" idx="2"/>
          </p:nvPr>
        </p:nvSpPr>
        <p:spPr>
          <a:xfrm>
            <a:off x="4832400" y="1152475"/>
            <a:ext cx="3999900" cy="38619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High School</a:t>
            </a:r>
            <a:endParaRPr sz="1800" b="1"/>
          </a:p>
          <a:p>
            <a:pPr marL="457200" lvl="0" indent="-342900" algn="l" rtl="0">
              <a:spcBef>
                <a:spcPts val="1200"/>
              </a:spcBef>
              <a:spcAft>
                <a:spcPts val="0"/>
              </a:spcAft>
              <a:buSzPts val="1800"/>
              <a:buAutoNum type="arabicPeriod"/>
            </a:pPr>
            <a:r>
              <a:rPr lang="en" sz="1800"/>
              <a:t>NYS Regents Exams</a:t>
            </a:r>
            <a:endParaRPr sz="1800"/>
          </a:p>
          <a:p>
            <a:pPr marL="914400" lvl="0" indent="0" algn="l" rtl="0">
              <a:spcBef>
                <a:spcPts val="1200"/>
              </a:spcBef>
              <a:spcAft>
                <a:spcPts val="0"/>
              </a:spcAft>
              <a:buClr>
                <a:schemeClr val="dk1"/>
              </a:buClr>
              <a:buSzPts val="1100"/>
              <a:buFont typeface="Arial"/>
              <a:buNone/>
            </a:pPr>
            <a:endParaRPr sz="1800"/>
          </a:p>
          <a:p>
            <a:pPr marL="457200" lvl="0" indent="-342900" algn="l" rtl="0">
              <a:spcBef>
                <a:spcPts val="1200"/>
              </a:spcBef>
              <a:spcAft>
                <a:spcPts val="0"/>
              </a:spcAft>
              <a:buSzPts val="1800"/>
              <a:buAutoNum type="arabicPeriod"/>
            </a:pPr>
            <a:r>
              <a:rPr lang="en" sz="1800"/>
              <a:t>Chronic Absenteeism Rate</a:t>
            </a:r>
            <a:endParaRPr sz="1800"/>
          </a:p>
          <a:p>
            <a:pPr marL="457200" lvl="0" indent="0" algn="l" rtl="0">
              <a:spcBef>
                <a:spcPts val="1200"/>
              </a:spcBef>
              <a:spcAft>
                <a:spcPts val="0"/>
              </a:spcAft>
              <a:buClr>
                <a:schemeClr val="dk1"/>
              </a:buClr>
              <a:buSzPts val="1100"/>
              <a:buFont typeface="Arial"/>
              <a:buNone/>
            </a:pPr>
            <a:endParaRPr sz="1800"/>
          </a:p>
          <a:p>
            <a:pPr marL="457200" lvl="0" indent="-342900" algn="l" rtl="0">
              <a:spcBef>
                <a:spcPts val="1200"/>
              </a:spcBef>
              <a:spcAft>
                <a:spcPts val="0"/>
              </a:spcAft>
              <a:buSzPts val="1800"/>
              <a:buAutoNum type="arabicPeriod"/>
            </a:pPr>
            <a:r>
              <a:rPr lang="en" sz="1800"/>
              <a:t>English Language Proficiency *</a:t>
            </a:r>
            <a:endParaRPr sz="1800"/>
          </a:p>
          <a:p>
            <a:pPr marL="457200" lvl="0" indent="0" algn="l" rtl="0">
              <a:spcBef>
                <a:spcPts val="1200"/>
              </a:spcBef>
              <a:spcAft>
                <a:spcPts val="0"/>
              </a:spcAft>
              <a:buNone/>
            </a:pPr>
            <a:endParaRPr sz="1800"/>
          </a:p>
          <a:p>
            <a:pPr marL="457200" lvl="0" indent="-342900" algn="l" rtl="0">
              <a:spcBef>
                <a:spcPts val="1200"/>
              </a:spcBef>
              <a:spcAft>
                <a:spcPts val="0"/>
              </a:spcAft>
              <a:buSzPts val="1800"/>
              <a:buAutoNum type="arabicPeriod"/>
            </a:pPr>
            <a:r>
              <a:rPr lang="en" sz="1800"/>
              <a:t>Graduation Rate</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412525" y="2569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ESSA Accountability Status </a:t>
            </a:r>
            <a:endParaRPr sz="1577"/>
          </a:p>
        </p:txBody>
      </p:sp>
      <p:graphicFrame>
        <p:nvGraphicFramePr>
          <p:cNvPr id="79" name="Google Shape;79;p16"/>
          <p:cNvGraphicFramePr/>
          <p:nvPr/>
        </p:nvGraphicFramePr>
        <p:xfrm>
          <a:off x="573925" y="1121775"/>
          <a:ext cx="3000000" cy="3000000"/>
        </p:xfrm>
        <a:graphic>
          <a:graphicData uri="http://schemas.openxmlformats.org/drawingml/2006/table">
            <a:tbl>
              <a:tblPr>
                <a:noFill/>
                <a:tableStyleId>{7EEECE5C-08A2-459C-AE85-07FA1B15D653}</a:tableStyleId>
              </a:tblPr>
              <a:tblGrid>
                <a:gridCol w="1638100">
                  <a:extLst>
                    <a:ext uri="{9D8B030D-6E8A-4147-A177-3AD203B41FA5}">
                      <a16:colId xmlns:a16="http://schemas.microsoft.com/office/drawing/2014/main" val="20000"/>
                    </a:ext>
                  </a:extLst>
                </a:gridCol>
                <a:gridCol w="136477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endParaRPr sz="1800">
                        <a:solidFill>
                          <a:schemeClr val="dk2"/>
                        </a:solidFill>
                      </a:endParaRPr>
                    </a:p>
                  </a:txBody>
                  <a:tcPr marL="91425" marR="91425" marT="91425" marB="91425"/>
                </a:tc>
                <a:tc>
                  <a:txBody>
                    <a:bodyPr/>
                    <a:lstStyle/>
                    <a:p>
                      <a:pPr marL="0" lvl="0" indent="0" algn="ctr" rtl="0">
                        <a:spcBef>
                          <a:spcPts val="0"/>
                        </a:spcBef>
                        <a:spcAft>
                          <a:spcPts val="0"/>
                        </a:spcAft>
                        <a:buNone/>
                      </a:pPr>
                      <a:r>
                        <a:rPr lang="en" sz="1800" b="1">
                          <a:solidFill>
                            <a:schemeClr val="dk2"/>
                          </a:solidFill>
                        </a:rPr>
                        <a:t>Status</a:t>
                      </a:r>
                      <a:endParaRPr sz="1800" b="1">
                        <a:solidFill>
                          <a:schemeClr val="dk2"/>
                        </a:solidFill>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800">
                          <a:solidFill>
                            <a:schemeClr val="dk2"/>
                          </a:solidFill>
                        </a:rPr>
                        <a:t>District</a:t>
                      </a:r>
                      <a:endParaRPr sz="1800">
                        <a:solidFill>
                          <a:schemeClr val="dk2"/>
                        </a:solidFill>
                      </a:endParaRPr>
                    </a:p>
                  </a:txBody>
                  <a:tcPr marL="91425" marR="91425" marT="91425" marB="91425"/>
                </a:tc>
                <a:tc>
                  <a:txBody>
                    <a:bodyPr/>
                    <a:lstStyle/>
                    <a:p>
                      <a:pPr marL="0" lvl="0" indent="0" algn="ctr" rtl="0">
                        <a:spcBef>
                          <a:spcPts val="0"/>
                        </a:spcBef>
                        <a:spcAft>
                          <a:spcPts val="0"/>
                        </a:spcAft>
                        <a:buNone/>
                      </a:pPr>
                      <a:r>
                        <a:rPr lang="en" sz="1800">
                          <a:solidFill>
                            <a:schemeClr val="dk2"/>
                          </a:solidFill>
                        </a:rPr>
                        <a:t>LSI:  PTD</a:t>
                      </a:r>
                      <a:endParaRPr sz="1800">
                        <a:solidFill>
                          <a:schemeClr val="dk2"/>
                        </a:solidFill>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800">
                          <a:solidFill>
                            <a:schemeClr val="dk2"/>
                          </a:solidFill>
                        </a:rPr>
                        <a:t>GD</a:t>
                      </a:r>
                      <a:endParaRPr sz="1800">
                        <a:solidFill>
                          <a:schemeClr val="dk2"/>
                        </a:solidFill>
                      </a:endParaRPr>
                    </a:p>
                  </a:txBody>
                  <a:tcPr marL="91425" marR="91425" marT="91425" marB="91425"/>
                </a:tc>
                <a:tc>
                  <a:txBody>
                    <a:bodyPr/>
                    <a:lstStyle/>
                    <a:p>
                      <a:pPr marL="0" lvl="0" indent="0" algn="ctr" rtl="0">
                        <a:spcBef>
                          <a:spcPts val="0"/>
                        </a:spcBef>
                        <a:spcAft>
                          <a:spcPts val="0"/>
                        </a:spcAft>
                        <a:buNone/>
                      </a:pPr>
                      <a:r>
                        <a:rPr lang="en" sz="1800">
                          <a:solidFill>
                            <a:schemeClr val="dk2"/>
                          </a:solidFill>
                        </a:rPr>
                        <a:t>LSI</a:t>
                      </a:r>
                      <a:endParaRPr sz="1800">
                        <a:solidFill>
                          <a:schemeClr val="dk2"/>
                        </a:solidFil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sz="1800">
                          <a:solidFill>
                            <a:schemeClr val="dk2"/>
                          </a:solidFill>
                        </a:rPr>
                        <a:t>GW</a:t>
                      </a:r>
                      <a:endParaRPr sz="1800">
                        <a:solidFill>
                          <a:schemeClr val="dk2"/>
                        </a:solidFill>
                      </a:endParaRPr>
                    </a:p>
                  </a:txBody>
                  <a:tcPr marL="91425" marR="91425" marT="91425" marB="91425"/>
                </a:tc>
                <a:tc>
                  <a:txBody>
                    <a:bodyPr/>
                    <a:lstStyle/>
                    <a:p>
                      <a:pPr marL="0" lvl="0" indent="0" algn="ctr" rtl="0">
                        <a:spcBef>
                          <a:spcPts val="0"/>
                        </a:spcBef>
                        <a:spcAft>
                          <a:spcPts val="0"/>
                        </a:spcAft>
                        <a:buNone/>
                      </a:pPr>
                      <a:r>
                        <a:rPr lang="en" sz="1800">
                          <a:solidFill>
                            <a:schemeClr val="dk2"/>
                          </a:solidFill>
                        </a:rPr>
                        <a:t>LSI:  PTSI</a:t>
                      </a:r>
                      <a:endParaRPr sz="1800">
                        <a:solidFill>
                          <a:schemeClr val="dk2"/>
                        </a:solidFill>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sz="1800">
                          <a:solidFill>
                            <a:schemeClr val="dk2"/>
                          </a:solidFill>
                        </a:rPr>
                        <a:t>LINC</a:t>
                      </a:r>
                      <a:endParaRPr sz="1800">
                        <a:solidFill>
                          <a:schemeClr val="dk2"/>
                        </a:solidFill>
                      </a:endParaRPr>
                    </a:p>
                  </a:txBody>
                  <a:tcPr marL="91425" marR="91425" marT="91425" marB="91425"/>
                </a:tc>
                <a:tc>
                  <a:txBody>
                    <a:bodyPr/>
                    <a:lstStyle/>
                    <a:p>
                      <a:pPr marL="0" lvl="0" indent="0" algn="ctr" rtl="0">
                        <a:spcBef>
                          <a:spcPts val="0"/>
                        </a:spcBef>
                        <a:spcAft>
                          <a:spcPts val="0"/>
                        </a:spcAft>
                        <a:buNone/>
                      </a:pPr>
                      <a:r>
                        <a:rPr lang="en" sz="1800">
                          <a:solidFill>
                            <a:schemeClr val="dk2"/>
                          </a:solidFill>
                        </a:rPr>
                        <a:t>LSI</a:t>
                      </a:r>
                      <a:endParaRPr sz="1800">
                        <a:solidFill>
                          <a:schemeClr val="dk2"/>
                        </a:solidFill>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 sz="1800">
                          <a:solidFill>
                            <a:schemeClr val="dk2"/>
                          </a:solidFill>
                        </a:rPr>
                        <a:t>SAC</a:t>
                      </a:r>
                      <a:endParaRPr sz="1800">
                        <a:solidFill>
                          <a:schemeClr val="dk2"/>
                        </a:solidFill>
                      </a:endParaRPr>
                    </a:p>
                  </a:txBody>
                  <a:tcPr marL="91425" marR="91425" marT="91425" marB="91425"/>
                </a:tc>
                <a:tc>
                  <a:txBody>
                    <a:bodyPr/>
                    <a:lstStyle/>
                    <a:p>
                      <a:pPr marL="0" lvl="0" indent="0" algn="ctr" rtl="0">
                        <a:spcBef>
                          <a:spcPts val="0"/>
                        </a:spcBef>
                        <a:spcAft>
                          <a:spcPts val="0"/>
                        </a:spcAft>
                        <a:buNone/>
                      </a:pPr>
                      <a:r>
                        <a:rPr lang="en" sz="1800">
                          <a:solidFill>
                            <a:schemeClr val="dk2"/>
                          </a:solidFill>
                        </a:rPr>
                        <a:t>LSI</a:t>
                      </a:r>
                      <a:endParaRPr sz="1800">
                        <a:solidFill>
                          <a:schemeClr val="dk2"/>
                        </a:solidFill>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ctr" rtl="0">
                        <a:spcBef>
                          <a:spcPts val="0"/>
                        </a:spcBef>
                        <a:spcAft>
                          <a:spcPts val="0"/>
                        </a:spcAft>
                        <a:buNone/>
                      </a:pPr>
                      <a:r>
                        <a:rPr lang="en" sz="1800">
                          <a:solidFill>
                            <a:schemeClr val="dk2"/>
                          </a:solidFill>
                        </a:rPr>
                        <a:t>MS</a:t>
                      </a:r>
                      <a:endParaRPr sz="1800">
                        <a:solidFill>
                          <a:schemeClr val="dk2"/>
                        </a:solidFill>
                      </a:endParaRPr>
                    </a:p>
                  </a:txBody>
                  <a:tcPr marL="91425" marR="91425" marT="91425" marB="91425"/>
                </a:tc>
                <a:tc>
                  <a:txBody>
                    <a:bodyPr/>
                    <a:lstStyle/>
                    <a:p>
                      <a:pPr marL="0" lvl="0" indent="0" algn="ctr" rtl="0">
                        <a:spcBef>
                          <a:spcPts val="0"/>
                        </a:spcBef>
                        <a:spcAft>
                          <a:spcPts val="0"/>
                        </a:spcAft>
                        <a:buNone/>
                      </a:pPr>
                      <a:r>
                        <a:rPr lang="en" sz="1800">
                          <a:solidFill>
                            <a:schemeClr val="dk2"/>
                          </a:solidFill>
                        </a:rPr>
                        <a:t>LSI</a:t>
                      </a:r>
                      <a:endParaRPr sz="1800">
                        <a:solidFill>
                          <a:schemeClr val="dk2"/>
                        </a:solidFill>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ctr" rtl="0">
                        <a:spcBef>
                          <a:spcPts val="0"/>
                        </a:spcBef>
                        <a:spcAft>
                          <a:spcPts val="0"/>
                        </a:spcAft>
                        <a:buNone/>
                      </a:pPr>
                      <a:r>
                        <a:rPr lang="en" sz="1800">
                          <a:solidFill>
                            <a:schemeClr val="dk2"/>
                          </a:solidFill>
                        </a:rPr>
                        <a:t>HS</a:t>
                      </a:r>
                      <a:endParaRPr sz="1800">
                        <a:solidFill>
                          <a:schemeClr val="dk2"/>
                        </a:solidFill>
                      </a:endParaRPr>
                    </a:p>
                  </a:txBody>
                  <a:tcPr marL="91425" marR="91425" marT="91425" marB="91425"/>
                </a:tc>
                <a:tc>
                  <a:txBody>
                    <a:bodyPr/>
                    <a:lstStyle/>
                    <a:p>
                      <a:pPr marL="0" lvl="0" indent="0" algn="ctr" rtl="0">
                        <a:spcBef>
                          <a:spcPts val="0"/>
                        </a:spcBef>
                        <a:spcAft>
                          <a:spcPts val="0"/>
                        </a:spcAft>
                        <a:buNone/>
                      </a:pPr>
                      <a:r>
                        <a:rPr lang="en" sz="1800">
                          <a:solidFill>
                            <a:schemeClr val="dk2"/>
                          </a:solidFill>
                        </a:rPr>
                        <a:t>LSI</a:t>
                      </a:r>
                      <a:endParaRPr sz="1800">
                        <a:solidFill>
                          <a:schemeClr val="dk2"/>
                        </a:solidFill>
                      </a:endParaRPr>
                    </a:p>
                  </a:txBody>
                  <a:tcPr marL="91425" marR="91425" marT="91425" marB="91425"/>
                </a:tc>
                <a:extLst>
                  <a:ext uri="{0D108BD9-81ED-4DB2-BD59-A6C34878D82A}">
                    <a16:rowId xmlns:a16="http://schemas.microsoft.com/office/drawing/2014/main" val="10007"/>
                  </a:ext>
                </a:extLst>
              </a:tr>
            </a:tbl>
          </a:graphicData>
        </a:graphic>
      </p:graphicFrame>
      <p:graphicFrame>
        <p:nvGraphicFramePr>
          <p:cNvPr id="80" name="Google Shape;80;p16"/>
          <p:cNvGraphicFramePr/>
          <p:nvPr/>
        </p:nvGraphicFramePr>
        <p:xfrm>
          <a:off x="4051525" y="1853150"/>
          <a:ext cx="3000000" cy="3000000"/>
        </p:xfrm>
        <a:graphic>
          <a:graphicData uri="http://schemas.openxmlformats.org/drawingml/2006/table">
            <a:tbl>
              <a:tblPr>
                <a:noFill/>
                <a:tableStyleId>{7EEECE5C-08A2-459C-AE85-07FA1B15D653}</a:tableStyleId>
              </a:tblPr>
              <a:tblGrid>
                <a:gridCol w="940550">
                  <a:extLst>
                    <a:ext uri="{9D8B030D-6E8A-4147-A177-3AD203B41FA5}">
                      <a16:colId xmlns:a16="http://schemas.microsoft.com/office/drawing/2014/main" val="20000"/>
                    </a:ext>
                  </a:extLst>
                </a:gridCol>
                <a:gridCol w="4117600">
                  <a:extLst>
                    <a:ext uri="{9D8B030D-6E8A-4147-A177-3AD203B41FA5}">
                      <a16:colId xmlns:a16="http://schemas.microsoft.com/office/drawing/2014/main" val="20001"/>
                    </a:ext>
                  </a:extLst>
                </a:gridCol>
              </a:tblGrid>
              <a:tr h="381825">
                <a:tc>
                  <a:txBody>
                    <a:bodyPr/>
                    <a:lstStyle/>
                    <a:p>
                      <a:pPr marL="0" lvl="0" indent="0" algn="ctr" rtl="0">
                        <a:spcBef>
                          <a:spcPts val="0"/>
                        </a:spcBef>
                        <a:spcAft>
                          <a:spcPts val="0"/>
                        </a:spcAft>
                        <a:buNone/>
                      </a:pPr>
                      <a:r>
                        <a:rPr lang="en" sz="1600" b="1">
                          <a:solidFill>
                            <a:schemeClr val="dk2"/>
                          </a:solidFill>
                        </a:rPr>
                        <a:t>LSI</a:t>
                      </a:r>
                      <a:endParaRPr sz="1600" b="1">
                        <a:solidFill>
                          <a:schemeClr val="dk2"/>
                        </a:solidFill>
                      </a:endParaRPr>
                    </a:p>
                  </a:txBody>
                  <a:tcPr marL="91425" marR="91425" marT="91425" marB="91425" anchor="ctr"/>
                </a:tc>
                <a:tc>
                  <a:txBody>
                    <a:bodyPr/>
                    <a:lstStyle/>
                    <a:p>
                      <a:pPr marL="0" lvl="0" indent="0" algn="ctr" rtl="0">
                        <a:spcBef>
                          <a:spcPts val="0"/>
                        </a:spcBef>
                        <a:spcAft>
                          <a:spcPts val="0"/>
                        </a:spcAft>
                        <a:buNone/>
                      </a:pPr>
                      <a:r>
                        <a:rPr lang="en" sz="1500">
                          <a:solidFill>
                            <a:schemeClr val="dk2"/>
                          </a:solidFill>
                        </a:rPr>
                        <a:t>Local Support and Improvement (formerly referred to as “Good Standing”)</a:t>
                      </a:r>
                      <a:endParaRPr sz="1500">
                        <a:solidFill>
                          <a:schemeClr val="dk2"/>
                        </a:solidFill>
                      </a:endParaRPr>
                    </a:p>
                  </a:txBody>
                  <a:tcPr marL="91425" marR="91425" marT="91425" marB="91425" anchor="ctr"/>
                </a:tc>
                <a:extLst>
                  <a:ext uri="{0D108BD9-81ED-4DB2-BD59-A6C34878D82A}">
                    <a16:rowId xmlns:a16="http://schemas.microsoft.com/office/drawing/2014/main" val="10000"/>
                  </a:ext>
                </a:extLst>
              </a:tr>
              <a:tr h="358250">
                <a:tc>
                  <a:txBody>
                    <a:bodyPr/>
                    <a:lstStyle/>
                    <a:p>
                      <a:pPr marL="0" lvl="0" indent="0" algn="ctr" rtl="0">
                        <a:spcBef>
                          <a:spcPts val="0"/>
                        </a:spcBef>
                        <a:spcAft>
                          <a:spcPts val="0"/>
                        </a:spcAft>
                        <a:buNone/>
                      </a:pPr>
                      <a:r>
                        <a:rPr lang="en" sz="1600" b="1">
                          <a:solidFill>
                            <a:schemeClr val="dk2"/>
                          </a:solidFill>
                        </a:rPr>
                        <a:t>PTD</a:t>
                      </a:r>
                      <a:endParaRPr sz="1600" b="1">
                        <a:solidFill>
                          <a:schemeClr val="dk2"/>
                        </a:solidFill>
                      </a:endParaRPr>
                    </a:p>
                  </a:txBody>
                  <a:tcPr marL="91425" marR="91425" marT="91425" marB="91425" anchor="ctr"/>
                </a:tc>
                <a:tc>
                  <a:txBody>
                    <a:bodyPr/>
                    <a:lstStyle/>
                    <a:p>
                      <a:pPr marL="0" lvl="0" indent="0" algn="ctr" rtl="0">
                        <a:spcBef>
                          <a:spcPts val="0"/>
                        </a:spcBef>
                        <a:spcAft>
                          <a:spcPts val="0"/>
                        </a:spcAft>
                        <a:buNone/>
                      </a:pPr>
                      <a:r>
                        <a:rPr lang="en" sz="1500">
                          <a:solidFill>
                            <a:schemeClr val="dk2"/>
                          </a:solidFill>
                        </a:rPr>
                        <a:t>Potential Target District</a:t>
                      </a:r>
                      <a:endParaRPr sz="1500">
                        <a:solidFill>
                          <a:schemeClr val="dk2"/>
                        </a:solidFill>
                      </a:endParaRPr>
                    </a:p>
                  </a:txBody>
                  <a:tcPr marL="91425" marR="91425" marT="91425" marB="91425" anchor="ctr"/>
                </a:tc>
                <a:extLst>
                  <a:ext uri="{0D108BD9-81ED-4DB2-BD59-A6C34878D82A}">
                    <a16:rowId xmlns:a16="http://schemas.microsoft.com/office/drawing/2014/main" val="10001"/>
                  </a:ext>
                </a:extLst>
              </a:tr>
              <a:tr h="388625">
                <a:tc>
                  <a:txBody>
                    <a:bodyPr/>
                    <a:lstStyle/>
                    <a:p>
                      <a:pPr marL="0" lvl="0" indent="0" algn="ctr" rtl="0">
                        <a:spcBef>
                          <a:spcPts val="0"/>
                        </a:spcBef>
                        <a:spcAft>
                          <a:spcPts val="0"/>
                        </a:spcAft>
                        <a:buNone/>
                      </a:pPr>
                      <a:r>
                        <a:rPr lang="en" sz="1600" b="1">
                          <a:solidFill>
                            <a:schemeClr val="dk2"/>
                          </a:solidFill>
                        </a:rPr>
                        <a:t>PTSI</a:t>
                      </a:r>
                      <a:endParaRPr sz="1600" b="1">
                        <a:solidFill>
                          <a:schemeClr val="dk2"/>
                        </a:solidFill>
                      </a:endParaRPr>
                    </a:p>
                  </a:txBody>
                  <a:tcPr marL="91425" marR="91425" marT="91425" marB="91425" anchor="ctr"/>
                </a:tc>
                <a:tc>
                  <a:txBody>
                    <a:bodyPr/>
                    <a:lstStyle/>
                    <a:p>
                      <a:pPr marL="0" lvl="0" indent="0" algn="ctr" rtl="0">
                        <a:spcBef>
                          <a:spcPts val="0"/>
                        </a:spcBef>
                        <a:spcAft>
                          <a:spcPts val="0"/>
                        </a:spcAft>
                        <a:buNone/>
                      </a:pPr>
                      <a:r>
                        <a:rPr lang="en" sz="1500">
                          <a:solidFill>
                            <a:schemeClr val="dk2"/>
                          </a:solidFill>
                        </a:rPr>
                        <a:t>Potential Target Support &amp; Improvement</a:t>
                      </a:r>
                      <a:endParaRPr sz="1500">
                        <a:solidFill>
                          <a:schemeClr val="dk2"/>
                        </a:solidFill>
                      </a:endParaRPr>
                    </a:p>
                  </a:txBody>
                  <a:tcPr marL="91425" marR="91425" marT="91425" marB="91425"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26775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69718"/>
              <a:buFont typeface="Arial"/>
              <a:buNone/>
            </a:pPr>
            <a:r>
              <a:rPr lang="en"/>
              <a:t>ESSA Accountability Status:  Elementary &amp; Middle </a:t>
            </a:r>
            <a:endParaRPr sz="1577"/>
          </a:p>
        </p:txBody>
      </p:sp>
      <p:graphicFrame>
        <p:nvGraphicFramePr>
          <p:cNvPr id="86" name="Google Shape;86;p17"/>
          <p:cNvGraphicFramePr/>
          <p:nvPr/>
        </p:nvGraphicFramePr>
        <p:xfrm>
          <a:off x="54425" y="609550"/>
          <a:ext cx="3000000" cy="3000000"/>
        </p:xfrm>
        <a:graphic>
          <a:graphicData uri="http://schemas.openxmlformats.org/drawingml/2006/table">
            <a:tbl>
              <a:tblPr>
                <a:noFill/>
                <a:tableStyleId>{7EEECE5C-08A2-459C-AE85-07FA1B15D653}</a:tableStyleId>
              </a:tblPr>
              <a:tblGrid>
                <a:gridCol w="863750">
                  <a:extLst>
                    <a:ext uri="{9D8B030D-6E8A-4147-A177-3AD203B41FA5}">
                      <a16:colId xmlns:a16="http://schemas.microsoft.com/office/drawing/2014/main" val="20000"/>
                    </a:ext>
                  </a:extLst>
                </a:gridCol>
                <a:gridCol w="1114925">
                  <a:extLst>
                    <a:ext uri="{9D8B030D-6E8A-4147-A177-3AD203B41FA5}">
                      <a16:colId xmlns:a16="http://schemas.microsoft.com/office/drawing/2014/main" val="20001"/>
                    </a:ext>
                  </a:extLst>
                </a:gridCol>
                <a:gridCol w="1322200">
                  <a:extLst>
                    <a:ext uri="{9D8B030D-6E8A-4147-A177-3AD203B41FA5}">
                      <a16:colId xmlns:a16="http://schemas.microsoft.com/office/drawing/2014/main" val="20002"/>
                    </a:ext>
                  </a:extLst>
                </a:gridCol>
                <a:gridCol w="1724125">
                  <a:extLst>
                    <a:ext uri="{9D8B030D-6E8A-4147-A177-3AD203B41FA5}">
                      <a16:colId xmlns:a16="http://schemas.microsoft.com/office/drawing/2014/main" val="20003"/>
                    </a:ext>
                  </a:extLst>
                </a:gridCol>
                <a:gridCol w="1359900">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n" sz="1300"/>
                        <a:t>All</a:t>
                      </a:r>
                      <a:endParaRPr sz="1300"/>
                    </a:p>
                    <a:p>
                      <a:pPr marL="0" lvl="0" indent="0" algn="ctr" rtl="0">
                        <a:spcBef>
                          <a:spcPts val="0"/>
                        </a:spcBef>
                        <a:spcAft>
                          <a:spcPts val="0"/>
                        </a:spcAft>
                        <a:buNone/>
                      </a:pPr>
                      <a:r>
                        <a:rPr lang="en" sz="1300"/>
                        <a:t>Students</a:t>
                      </a:r>
                      <a:endParaRPr sz="1300"/>
                    </a:p>
                  </a:txBody>
                  <a:tcPr marL="91425" marR="91425" marT="91425" marB="91425"/>
                </a:tc>
                <a:tc>
                  <a:txBody>
                    <a:bodyPr/>
                    <a:lstStyle/>
                    <a:p>
                      <a:pPr marL="0" lvl="0" indent="0" algn="ctr" rtl="0">
                        <a:spcBef>
                          <a:spcPts val="0"/>
                        </a:spcBef>
                        <a:spcAft>
                          <a:spcPts val="0"/>
                        </a:spcAft>
                        <a:buNone/>
                      </a:pPr>
                      <a:r>
                        <a:rPr lang="en"/>
                        <a:t>Status</a:t>
                      </a:r>
                      <a:endParaRPr/>
                    </a:p>
                  </a:txBody>
                  <a:tcPr marL="91425" marR="91425" marT="91425" marB="91425"/>
                </a:tc>
                <a:tc>
                  <a:txBody>
                    <a:bodyPr/>
                    <a:lstStyle/>
                    <a:p>
                      <a:pPr marL="0" lvl="0" indent="0" algn="ctr" rtl="0">
                        <a:spcBef>
                          <a:spcPts val="0"/>
                        </a:spcBef>
                        <a:spcAft>
                          <a:spcPts val="0"/>
                        </a:spcAft>
                        <a:buNone/>
                      </a:pPr>
                      <a:r>
                        <a:rPr lang="en"/>
                        <a:t>Weighted Avg </a:t>
                      </a:r>
                      <a:endParaRPr/>
                    </a:p>
                    <a:p>
                      <a:pPr marL="0" lvl="0" indent="0" algn="ctr" rtl="0">
                        <a:spcBef>
                          <a:spcPts val="0"/>
                        </a:spcBef>
                        <a:spcAft>
                          <a:spcPts val="0"/>
                        </a:spcAft>
                        <a:buNone/>
                      </a:pPr>
                      <a:r>
                        <a:rPr lang="en"/>
                        <a:t>Achieve Level</a:t>
                      </a:r>
                      <a:endParaRPr/>
                    </a:p>
                  </a:txBody>
                  <a:tcPr marL="91425" marR="91425" marT="91425" marB="91425"/>
                </a:tc>
                <a:tc>
                  <a:txBody>
                    <a:bodyPr/>
                    <a:lstStyle/>
                    <a:p>
                      <a:pPr marL="0" lvl="0" indent="0" algn="ctr" rtl="0">
                        <a:spcBef>
                          <a:spcPts val="0"/>
                        </a:spcBef>
                        <a:spcAft>
                          <a:spcPts val="0"/>
                        </a:spcAft>
                        <a:buNone/>
                      </a:pPr>
                      <a:r>
                        <a:rPr lang="en"/>
                        <a:t>Core Subject</a:t>
                      </a:r>
                      <a:endParaRPr/>
                    </a:p>
                    <a:p>
                      <a:pPr marL="0" lvl="0" indent="0" algn="ctr" rtl="0">
                        <a:spcBef>
                          <a:spcPts val="0"/>
                        </a:spcBef>
                        <a:spcAft>
                          <a:spcPts val="0"/>
                        </a:spcAft>
                        <a:buNone/>
                      </a:pPr>
                      <a:r>
                        <a:rPr lang="en"/>
                        <a:t>Performance Level</a:t>
                      </a:r>
                      <a:endParaRPr/>
                    </a:p>
                  </a:txBody>
                  <a:tcPr marL="91425" marR="91425" marT="91425" marB="91425"/>
                </a:tc>
                <a:tc>
                  <a:txBody>
                    <a:bodyPr/>
                    <a:lstStyle/>
                    <a:p>
                      <a:pPr marL="0" lvl="0" indent="0" algn="ctr" rtl="0">
                        <a:spcBef>
                          <a:spcPts val="0"/>
                        </a:spcBef>
                        <a:spcAft>
                          <a:spcPts val="0"/>
                        </a:spcAft>
                        <a:buNone/>
                      </a:pPr>
                      <a:r>
                        <a:rPr lang="en"/>
                        <a:t>Chronic </a:t>
                      </a:r>
                      <a:endParaRPr/>
                    </a:p>
                    <a:p>
                      <a:pPr marL="0" lvl="0" indent="0" algn="ctr" rtl="0">
                        <a:spcBef>
                          <a:spcPts val="0"/>
                        </a:spcBef>
                        <a:spcAft>
                          <a:spcPts val="0"/>
                        </a:spcAft>
                        <a:buNone/>
                      </a:pPr>
                      <a:r>
                        <a:rPr lang="en"/>
                        <a:t>Absenteeism</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t>District</a:t>
                      </a:r>
                      <a:endParaRPr/>
                    </a:p>
                  </a:txBody>
                  <a:tcPr marL="91425" marR="91425" marT="91425" marB="91425"/>
                </a:tc>
                <a:tc>
                  <a:txBody>
                    <a:bodyPr/>
                    <a:lstStyle/>
                    <a:p>
                      <a:pPr marL="0" lvl="0" indent="0" algn="ctr" rtl="0">
                        <a:spcBef>
                          <a:spcPts val="0"/>
                        </a:spcBef>
                        <a:spcAft>
                          <a:spcPts val="0"/>
                        </a:spcAft>
                        <a:buNone/>
                      </a:pPr>
                      <a:r>
                        <a:rPr lang="en"/>
                        <a:t>LSI:  PTD</a:t>
                      </a:r>
                      <a:endParaRPr/>
                    </a:p>
                  </a:txBody>
                  <a:tcPr marL="91425" marR="91425" marT="91425" marB="91425"/>
                </a:tc>
                <a:tc>
                  <a:txBody>
                    <a:bodyPr/>
                    <a:lstStyle/>
                    <a:p>
                      <a:pPr marL="0" lvl="0" indent="0" algn="ctr" rtl="0">
                        <a:spcBef>
                          <a:spcPts val="0"/>
                        </a:spcBef>
                        <a:spcAft>
                          <a:spcPts val="0"/>
                        </a:spcAft>
                        <a:buNone/>
                      </a:pPr>
                      <a:r>
                        <a:rPr lang="en"/>
                        <a:t>3</a:t>
                      </a:r>
                      <a:endParaRPr/>
                    </a:p>
                  </a:txBody>
                  <a:tcPr marL="91425" marR="91425" marT="91425" marB="91425"/>
                </a:tc>
                <a:tc>
                  <a:txBody>
                    <a:bodyPr/>
                    <a:lstStyle/>
                    <a:p>
                      <a:pPr marL="0" lvl="0" indent="0" algn="ctr" rtl="0">
                        <a:spcBef>
                          <a:spcPts val="0"/>
                        </a:spcBef>
                        <a:spcAft>
                          <a:spcPts val="0"/>
                        </a:spcAft>
                        <a:buNone/>
                      </a:pPr>
                      <a:r>
                        <a:rPr lang="en"/>
                        <a:t>3</a:t>
                      </a:r>
                      <a:endParaRPr/>
                    </a:p>
                  </a:txBody>
                  <a:tcPr marL="91425" marR="91425" marT="91425" marB="91425"/>
                </a:tc>
                <a:tc>
                  <a:txBody>
                    <a:bodyPr/>
                    <a:lstStyle/>
                    <a:p>
                      <a:pPr marL="0" lvl="0" indent="0" algn="ctr" rtl="0">
                        <a:spcBef>
                          <a:spcPts val="0"/>
                        </a:spcBef>
                        <a:spcAft>
                          <a:spcPts val="0"/>
                        </a:spcAft>
                        <a:buNone/>
                      </a:pPr>
                      <a:r>
                        <a:rPr lang="en"/>
                        <a:t>3</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a:t>GD</a:t>
                      </a:r>
                      <a:endParaRPr/>
                    </a:p>
                  </a:txBody>
                  <a:tcPr marL="91425" marR="91425" marT="91425" marB="91425"/>
                </a:tc>
                <a:tc>
                  <a:txBody>
                    <a:bodyPr/>
                    <a:lstStyle/>
                    <a:p>
                      <a:pPr marL="0" lvl="0" indent="0" algn="ctr" rtl="0">
                        <a:spcBef>
                          <a:spcPts val="0"/>
                        </a:spcBef>
                        <a:spcAft>
                          <a:spcPts val="0"/>
                        </a:spcAft>
                        <a:buNone/>
                      </a:pPr>
                      <a:r>
                        <a:rPr lang="en"/>
                        <a:t>LSI</a:t>
                      </a:r>
                      <a:endParaRPr/>
                    </a:p>
                  </a:txBody>
                  <a:tcPr marL="91425" marR="91425" marT="91425" marB="91425"/>
                </a:tc>
                <a:tc>
                  <a:txBody>
                    <a:bodyPr/>
                    <a:lstStyle/>
                    <a:p>
                      <a:pPr marL="0" lvl="0" indent="0" algn="ctr" rtl="0">
                        <a:spcBef>
                          <a:spcPts val="0"/>
                        </a:spcBef>
                        <a:spcAft>
                          <a:spcPts val="0"/>
                        </a:spcAft>
                        <a:buNone/>
                      </a:pPr>
                      <a:r>
                        <a:rPr lang="en"/>
                        <a:t>4</a:t>
                      </a:r>
                      <a:endParaRPr/>
                    </a:p>
                  </a:txBody>
                  <a:tcPr marL="91425" marR="91425" marT="91425" marB="91425"/>
                </a:tc>
                <a:tc>
                  <a:txBody>
                    <a:bodyPr/>
                    <a:lstStyle/>
                    <a:p>
                      <a:pPr marL="0" lvl="0" indent="0" algn="ctr" rtl="0">
                        <a:spcBef>
                          <a:spcPts val="0"/>
                        </a:spcBef>
                        <a:spcAft>
                          <a:spcPts val="0"/>
                        </a:spcAft>
                        <a:buNone/>
                      </a:pPr>
                      <a:r>
                        <a:rPr lang="en"/>
                        <a:t>4</a:t>
                      </a:r>
                      <a:endParaRPr/>
                    </a:p>
                  </a:txBody>
                  <a:tcPr marL="91425" marR="91425" marT="91425" marB="91425"/>
                </a:tc>
                <a:tc>
                  <a:txBody>
                    <a:bodyPr/>
                    <a:lstStyle/>
                    <a:p>
                      <a:pPr marL="0" lvl="0" indent="0" algn="ctr" rtl="0">
                        <a:spcBef>
                          <a:spcPts val="0"/>
                        </a:spcBef>
                        <a:spcAft>
                          <a:spcPts val="0"/>
                        </a:spcAft>
                        <a:buNone/>
                      </a:pPr>
                      <a:r>
                        <a:rPr lang="en"/>
                        <a:t>4</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a:t>GW</a:t>
                      </a:r>
                      <a:endParaRPr/>
                    </a:p>
                  </a:txBody>
                  <a:tcPr marL="91425" marR="91425" marT="91425" marB="91425"/>
                </a:tc>
                <a:tc>
                  <a:txBody>
                    <a:bodyPr/>
                    <a:lstStyle/>
                    <a:p>
                      <a:pPr marL="0" lvl="0" indent="0" algn="ctr" rtl="0">
                        <a:spcBef>
                          <a:spcPts val="0"/>
                        </a:spcBef>
                        <a:spcAft>
                          <a:spcPts val="0"/>
                        </a:spcAft>
                        <a:buNone/>
                      </a:pPr>
                      <a:r>
                        <a:rPr lang="en"/>
                        <a:t>LSI:  PTSI</a:t>
                      </a:r>
                      <a:endParaRPr/>
                    </a:p>
                  </a:txBody>
                  <a:tcPr marL="91425" marR="91425" marT="91425" marB="91425"/>
                </a:tc>
                <a:tc>
                  <a:txBody>
                    <a:bodyPr/>
                    <a:lstStyle/>
                    <a:p>
                      <a:pPr marL="0" lvl="0" indent="0" algn="ctr" rtl="0">
                        <a:spcBef>
                          <a:spcPts val="0"/>
                        </a:spcBef>
                        <a:spcAft>
                          <a:spcPts val="0"/>
                        </a:spcAft>
                        <a:buNone/>
                      </a:pPr>
                      <a:r>
                        <a:rPr lang="en"/>
                        <a:t>2</a:t>
                      </a:r>
                      <a:endParaRPr/>
                    </a:p>
                  </a:txBody>
                  <a:tcPr marL="91425" marR="91425" marT="91425" marB="91425"/>
                </a:tc>
                <a:tc>
                  <a:txBody>
                    <a:bodyPr/>
                    <a:lstStyle/>
                    <a:p>
                      <a:pPr marL="0" lvl="0" indent="0" algn="ctr" rtl="0">
                        <a:spcBef>
                          <a:spcPts val="0"/>
                        </a:spcBef>
                        <a:spcAft>
                          <a:spcPts val="0"/>
                        </a:spcAft>
                        <a:buNone/>
                      </a:pPr>
                      <a:r>
                        <a:rPr lang="en"/>
                        <a:t>3</a:t>
                      </a:r>
                      <a:endParaRPr/>
                    </a:p>
                  </a:txBody>
                  <a:tcPr marL="91425" marR="91425" marT="91425" marB="91425"/>
                </a:tc>
                <a:tc>
                  <a:txBody>
                    <a:bodyPr/>
                    <a:lstStyle/>
                    <a:p>
                      <a:pPr marL="0" lvl="0" indent="0" algn="ctr" rtl="0">
                        <a:spcBef>
                          <a:spcPts val="0"/>
                        </a:spcBef>
                        <a:spcAft>
                          <a:spcPts val="0"/>
                        </a:spcAft>
                        <a:buNone/>
                      </a:pPr>
                      <a:r>
                        <a:rPr lang="en"/>
                        <a:t>4</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a:t>LINC</a:t>
                      </a:r>
                      <a:endParaRPr/>
                    </a:p>
                  </a:txBody>
                  <a:tcPr marL="91425" marR="91425" marT="91425" marB="91425"/>
                </a:tc>
                <a:tc>
                  <a:txBody>
                    <a:bodyPr/>
                    <a:lstStyle/>
                    <a:p>
                      <a:pPr marL="0" lvl="0" indent="0" algn="ctr" rtl="0">
                        <a:spcBef>
                          <a:spcPts val="0"/>
                        </a:spcBef>
                        <a:spcAft>
                          <a:spcPts val="0"/>
                        </a:spcAft>
                        <a:buNone/>
                      </a:pPr>
                      <a:r>
                        <a:rPr lang="en"/>
                        <a:t>LSI</a:t>
                      </a:r>
                      <a:endParaRPr/>
                    </a:p>
                  </a:txBody>
                  <a:tcPr marL="91425" marR="91425" marT="91425" marB="91425"/>
                </a:tc>
                <a:tc>
                  <a:txBody>
                    <a:bodyPr/>
                    <a:lstStyle/>
                    <a:p>
                      <a:pPr marL="0" lvl="0" indent="0" algn="ctr" rtl="0">
                        <a:spcBef>
                          <a:spcPts val="0"/>
                        </a:spcBef>
                        <a:spcAft>
                          <a:spcPts val="0"/>
                        </a:spcAft>
                        <a:buNone/>
                      </a:pPr>
                      <a:r>
                        <a:rPr lang="en"/>
                        <a:t>3</a:t>
                      </a:r>
                      <a:endParaRPr/>
                    </a:p>
                  </a:txBody>
                  <a:tcPr marL="91425" marR="91425" marT="91425" marB="91425"/>
                </a:tc>
                <a:tc>
                  <a:txBody>
                    <a:bodyPr/>
                    <a:lstStyle/>
                    <a:p>
                      <a:pPr marL="0" lvl="0" indent="0" algn="ctr" rtl="0">
                        <a:spcBef>
                          <a:spcPts val="0"/>
                        </a:spcBef>
                        <a:spcAft>
                          <a:spcPts val="0"/>
                        </a:spcAft>
                        <a:buNone/>
                      </a:pPr>
                      <a:r>
                        <a:rPr lang="en"/>
                        <a:t>3</a:t>
                      </a:r>
                      <a:endParaRPr/>
                    </a:p>
                  </a:txBody>
                  <a:tcPr marL="91425" marR="91425" marT="91425" marB="91425"/>
                </a:tc>
                <a:tc>
                  <a:txBody>
                    <a:bodyPr/>
                    <a:lstStyle/>
                    <a:p>
                      <a:pPr marL="0" lvl="0" indent="0" algn="ctr" rtl="0">
                        <a:spcBef>
                          <a:spcPts val="0"/>
                        </a:spcBef>
                        <a:spcAft>
                          <a:spcPts val="0"/>
                        </a:spcAft>
                        <a:buNone/>
                      </a:pPr>
                      <a:r>
                        <a:rPr lang="en"/>
                        <a:t>2</a:t>
                      </a: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
                        <a:t>SAC</a:t>
                      </a:r>
                      <a:endParaRPr/>
                    </a:p>
                  </a:txBody>
                  <a:tcPr marL="91425" marR="91425" marT="91425" marB="91425"/>
                </a:tc>
                <a:tc>
                  <a:txBody>
                    <a:bodyPr/>
                    <a:lstStyle/>
                    <a:p>
                      <a:pPr marL="0" lvl="0" indent="0" algn="ctr" rtl="0">
                        <a:spcBef>
                          <a:spcPts val="0"/>
                        </a:spcBef>
                        <a:spcAft>
                          <a:spcPts val="0"/>
                        </a:spcAft>
                        <a:buNone/>
                      </a:pPr>
                      <a:r>
                        <a:rPr lang="en"/>
                        <a:t>LSI</a:t>
                      </a:r>
                      <a:endParaRPr/>
                    </a:p>
                  </a:txBody>
                  <a:tcPr marL="91425" marR="91425" marT="91425" marB="91425"/>
                </a:tc>
                <a:tc>
                  <a:txBody>
                    <a:bodyPr/>
                    <a:lstStyle/>
                    <a:p>
                      <a:pPr marL="0" lvl="0" indent="0" algn="ctr" rtl="0">
                        <a:spcBef>
                          <a:spcPts val="0"/>
                        </a:spcBef>
                        <a:spcAft>
                          <a:spcPts val="0"/>
                        </a:spcAft>
                        <a:buNone/>
                      </a:pPr>
                      <a:r>
                        <a:rPr lang="en"/>
                        <a:t>3</a:t>
                      </a:r>
                      <a:endParaRPr/>
                    </a:p>
                  </a:txBody>
                  <a:tcPr marL="91425" marR="91425" marT="91425" marB="91425"/>
                </a:tc>
                <a:tc>
                  <a:txBody>
                    <a:bodyPr/>
                    <a:lstStyle/>
                    <a:p>
                      <a:pPr marL="0" lvl="0" indent="0" algn="ctr" rtl="0">
                        <a:spcBef>
                          <a:spcPts val="0"/>
                        </a:spcBef>
                        <a:spcAft>
                          <a:spcPts val="0"/>
                        </a:spcAft>
                        <a:buNone/>
                      </a:pPr>
                      <a:r>
                        <a:rPr lang="en"/>
                        <a:t>2</a:t>
                      </a:r>
                      <a:endParaRPr/>
                    </a:p>
                  </a:txBody>
                  <a:tcPr marL="91425" marR="91425" marT="91425" marB="91425"/>
                </a:tc>
                <a:tc>
                  <a:txBody>
                    <a:bodyPr/>
                    <a:lstStyle/>
                    <a:p>
                      <a:pPr marL="0" lvl="0" indent="0" algn="ctr" rtl="0">
                        <a:spcBef>
                          <a:spcPts val="0"/>
                        </a:spcBef>
                        <a:spcAft>
                          <a:spcPts val="0"/>
                        </a:spcAft>
                        <a:buNone/>
                      </a:pPr>
                      <a:r>
                        <a:rPr lang="en"/>
                        <a:t>4</a:t>
                      </a:r>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ctr" rtl="0">
                        <a:spcBef>
                          <a:spcPts val="0"/>
                        </a:spcBef>
                        <a:spcAft>
                          <a:spcPts val="0"/>
                        </a:spcAft>
                        <a:buNone/>
                      </a:pPr>
                      <a:r>
                        <a:rPr lang="en"/>
                        <a:t>MS</a:t>
                      </a:r>
                      <a:endParaRPr/>
                    </a:p>
                  </a:txBody>
                  <a:tcPr marL="91425" marR="91425" marT="91425" marB="91425"/>
                </a:tc>
                <a:tc>
                  <a:txBody>
                    <a:bodyPr/>
                    <a:lstStyle/>
                    <a:p>
                      <a:pPr marL="0" lvl="0" indent="0" algn="ctr" rtl="0">
                        <a:spcBef>
                          <a:spcPts val="0"/>
                        </a:spcBef>
                        <a:spcAft>
                          <a:spcPts val="0"/>
                        </a:spcAft>
                        <a:buNone/>
                      </a:pPr>
                      <a:r>
                        <a:rPr lang="en"/>
                        <a:t>LSI</a:t>
                      </a:r>
                      <a:endParaRPr/>
                    </a:p>
                  </a:txBody>
                  <a:tcPr marL="91425" marR="91425" marT="91425" marB="91425"/>
                </a:tc>
                <a:tc>
                  <a:txBody>
                    <a:bodyPr/>
                    <a:lstStyle/>
                    <a:p>
                      <a:pPr marL="0" lvl="0" indent="0" algn="ctr" rtl="0">
                        <a:spcBef>
                          <a:spcPts val="0"/>
                        </a:spcBef>
                        <a:spcAft>
                          <a:spcPts val="0"/>
                        </a:spcAft>
                        <a:buNone/>
                      </a:pPr>
                      <a:r>
                        <a:rPr lang="en"/>
                        <a:t>2</a:t>
                      </a:r>
                      <a:endParaRPr/>
                    </a:p>
                  </a:txBody>
                  <a:tcPr marL="91425" marR="91425" marT="91425" marB="91425"/>
                </a:tc>
                <a:tc>
                  <a:txBody>
                    <a:bodyPr/>
                    <a:lstStyle/>
                    <a:p>
                      <a:pPr marL="0" lvl="0" indent="0" algn="ctr" rtl="0">
                        <a:spcBef>
                          <a:spcPts val="0"/>
                        </a:spcBef>
                        <a:spcAft>
                          <a:spcPts val="0"/>
                        </a:spcAft>
                        <a:buNone/>
                      </a:pPr>
                      <a:r>
                        <a:rPr lang="en"/>
                        <a:t>3</a:t>
                      </a:r>
                      <a:endParaRPr/>
                    </a:p>
                  </a:txBody>
                  <a:tcPr marL="91425" marR="91425" marT="91425" marB="91425"/>
                </a:tc>
                <a:tc>
                  <a:txBody>
                    <a:bodyPr/>
                    <a:lstStyle/>
                    <a:p>
                      <a:pPr marL="0" lvl="0" indent="0" algn="ctr" rtl="0">
                        <a:spcBef>
                          <a:spcPts val="0"/>
                        </a:spcBef>
                        <a:spcAft>
                          <a:spcPts val="0"/>
                        </a:spcAft>
                        <a:buNone/>
                      </a:pPr>
                      <a:r>
                        <a:rPr lang="en"/>
                        <a:t>2</a:t>
                      </a:r>
                      <a:endParaRPr/>
                    </a:p>
                  </a:txBody>
                  <a:tcPr marL="91425" marR="91425" marT="91425" marB="91425"/>
                </a:tc>
                <a:extLst>
                  <a:ext uri="{0D108BD9-81ED-4DB2-BD59-A6C34878D82A}">
                    <a16:rowId xmlns:a16="http://schemas.microsoft.com/office/drawing/2014/main" val="10006"/>
                  </a:ext>
                </a:extLst>
              </a:tr>
            </a:tbl>
          </a:graphicData>
        </a:graphic>
      </p:graphicFrame>
      <p:graphicFrame>
        <p:nvGraphicFramePr>
          <p:cNvPr id="87" name="Google Shape;87;p17"/>
          <p:cNvGraphicFramePr/>
          <p:nvPr/>
        </p:nvGraphicFramePr>
        <p:xfrm>
          <a:off x="85825" y="3909375"/>
          <a:ext cx="3000000" cy="3000000"/>
        </p:xfrm>
        <a:graphic>
          <a:graphicData uri="http://schemas.openxmlformats.org/drawingml/2006/table">
            <a:tbl>
              <a:tblPr>
                <a:noFill/>
                <a:tableStyleId>{7EEECE5C-08A2-459C-AE85-07FA1B15D653}</a:tableStyleId>
              </a:tblPr>
              <a:tblGrid>
                <a:gridCol w="691250">
                  <a:extLst>
                    <a:ext uri="{9D8B030D-6E8A-4147-A177-3AD203B41FA5}">
                      <a16:colId xmlns:a16="http://schemas.microsoft.com/office/drawing/2014/main" val="20000"/>
                    </a:ext>
                  </a:extLst>
                </a:gridCol>
                <a:gridCol w="3026200">
                  <a:extLst>
                    <a:ext uri="{9D8B030D-6E8A-4147-A177-3AD203B41FA5}">
                      <a16:colId xmlns:a16="http://schemas.microsoft.com/office/drawing/2014/main" val="20001"/>
                    </a:ext>
                  </a:extLst>
                </a:gridCol>
              </a:tblGrid>
              <a:tr h="381825">
                <a:tc>
                  <a:txBody>
                    <a:bodyPr/>
                    <a:lstStyle/>
                    <a:p>
                      <a:pPr marL="0" lvl="0" indent="0" algn="l" rtl="0">
                        <a:spcBef>
                          <a:spcPts val="0"/>
                        </a:spcBef>
                        <a:spcAft>
                          <a:spcPts val="0"/>
                        </a:spcAft>
                        <a:buNone/>
                      </a:pPr>
                      <a:r>
                        <a:rPr lang="en" sz="1200"/>
                        <a:t>LSI</a:t>
                      </a:r>
                      <a:endParaRPr sz="1200"/>
                    </a:p>
                  </a:txBody>
                  <a:tcPr marL="91425" marR="91425" marT="91425" marB="91425"/>
                </a:tc>
                <a:tc>
                  <a:txBody>
                    <a:bodyPr/>
                    <a:lstStyle/>
                    <a:p>
                      <a:pPr marL="0" lvl="0" indent="0" algn="l" rtl="0">
                        <a:spcBef>
                          <a:spcPts val="0"/>
                        </a:spcBef>
                        <a:spcAft>
                          <a:spcPts val="0"/>
                        </a:spcAft>
                        <a:buNone/>
                      </a:pPr>
                      <a:r>
                        <a:rPr lang="en" sz="1200"/>
                        <a:t>Local Support and Improvement</a:t>
                      </a:r>
                      <a:endParaRPr sz="1200"/>
                    </a:p>
                  </a:txBody>
                  <a:tcPr marL="91425" marR="91425" marT="91425" marB="91425"/>
                </a:tc>
                <a:extLst>
                  <a:ext uri="{0D108BD9-81ED-4DB2-BD59-A6C34878D82A}">
                    <a16:rowId xmlns:a16="http://schemas.microsoft.com/office/drawing/2014/main" val="10000"/>
                  </a:ext>
                </a:extLst>
              </a:tr>
              <a:tr h="358250">
                <a:tc>
                  <a:txBody>
                    <a:bodyPr/>
                    <a:lstStyle/>
                    <a:p>
                      <a:pPr marL="0" lvl="0" indent="0" algn="l" rtl="0">
                        <a:spcBef>
                          <a:spcPts val="0"/>
                        </a:spcBef>
                        <a:spcAft>
                          <a:spcPts val="0"/>
                        </a:spcAft>
                        <a:buNone/>
                      </a:pPr>
                      <a:r>
                        <a:rPr lang="en" sz="1200"/>
                        <a:t>PTD</a:t>
                      </a:r>
                      <a:endParaRPr sz="1200"/>
                    </a:p>
                  </a:txBody>
                  <a:tcPr marL="91425" marR="91425" marT="91425" marB="91425"/>
                </a:tc>
                <a:tc>
                  <a:txBody>
                    <a:bodyPr/>
                    <a:lstStyle/>
                    <a:p>
                      <a:pPr marL="0" lvl="0" indent="0" algn="l" rtl="0">
                        <a:spcBef>
                          <a:spcPts val="0"/>
                        </a:spcBef>
                        <a:spcAft>
                          <a:spcPts val="0"/>
                        </a:spcAft>
                        <a:buNone/>
                      </a:pPr>
                      <a:r>
                        <a:rPr lang="en" sz="1200"/>
                        <a:t>Potential Target District</a:t>
                      </a:r>
                      <a:endParaRPr sz="1200"/>
                    </a:p>
                  </a:txBody>
                  <a:tcPr marL="91425" marR="91425" marT="91425" marB="91425"/>
                </a:tc>
                <a:extLst>
                  <a:ext uri="{0D108BD9-81ED-4DB2-BD59-A6C34878D82A}">
                    <a16:rowId xmlns:a16="http://schemas.microsoft.com/office/drawing/2014/main" val="10001"/>
                  </a:ext>
                </a:extLst>
              </a:tr>
              <a:tr h="388625">
                <a:tc>
                  <a:txBody>
                    <a:bodyPr/>
                    <a:lstStyle/>
                    <a:p>
                      <a:pPr marL="0" lvl="0" indent="0" algn="l" rtl="0">
                        <a:spcBef>
                          <a:spcPts val="0"/>
                        </a:spcBef>
                        <a:spcAft>
                          <a:spcPts val="0"/>
                        </a:spcAft>
                        <a:buNone/>
                      </a:pPr>
                      <a:r>
                        <a:rPr lang="en" sz="1200"/>
                        <a:t>PTSI</a:t>
                      </a:r>
                      <a:endParaRPr sz="1200"/>
                    </a:p>
                  </a:txBody>
                  <a:tcPr marL="91425" marR="91425" marT="91425" marB="91425"/>
                </a:tc>
                <a:tc>
                  <a:txBody>
                    <a:bodyPr/>
                    <a:lstStyle/>
                    <a:p>
                      <a:pPr marL="0" lvl="0" indent="0" algn="l" rtl="0">
                        <a:spcBef>
                          <a:spcPts val="0"/>
                        </a:spcBef>
                        <a:spcAft>
                          <a:spcPts val="0"/>
                        </a:spcAft>
                        <a:buNone/>
                      </a:pPr>
                      <a:r>
                        <a:rPr lang="en" sz="1200"/>
                        <a:t>Potential Target Support &amp; Improvement</a:t>
                      </a:r>
                      <a:endParaRPr sz="1200"/>
                    </a:p>
                  </a:txBody>
                  <a:tcPr marL="91425" marR="91425" marT="91425" marB="91425"/>
                </a:tc>
                <a:extLst>
                  <a:ext uri="{0D108BD9-81ED-4DB2-BD59-A6C34878D82A}">
                    <a16:rowId xmlns:a16="http://schemas.microsoft.com/office/drawing/2014/main" val="10002"/>
                  </a:ext>
                </a:extLst>
              </a:tr>
            </a:tbl>
          </a:graphicData>
        </a:graphic>
      </p:graphicFrame>
      <p:graphicFrame>
        <p:nvGraphicFramePr>
          <p:cNvPr id="88" name="Google Shape;88;p17"/>
          <p:cNvGraphicFramePr/>
          <p:nvPr/>
        </p:nvGraphicFramePr>
        <p:xfrm>
          <a:off x="6599550" y="3216925"/>
          <a:ext cx="3000000" cy="3000000"/>
        </p:xfrm>
        <a:graphic>
          <a:graphicData uri="http://schemas.openxmlformats.org/drawingml/2006/table">
            <a:tbl>
              <a:tblPr>
                <a:noFill/>
                <a:tableStyleId>{7EEECE5C-08A2-459C-AE85-07FA1B15D653}</a:tableStyleId>
              </a:tblPr>
              <a:tblGrid>
                <a:gridCol w="1195375">
                  <a:extLst>
                    <a:ext uri="{9D8B030D-6E8A-4147-A177-3AD203B41FA5}">
                      <a16:colId xmlns:a16="http://schemas.microsoft.com/office/drawing/2014/main" val="20000"/>
                    </a:ext>
                  </a:extLst>
                </a:gridCol>
                <a:gridCol w="1195375">
                  <a:extLst>
                    <a:ext uri="{9D8B030D-6E8A-4147-A177-3AD203B41FA5}">
                      <a16:colId xmlns:a16="http://schemas.microsoft.com/office/drawing/2014/main" val="20001"/>
                    </a:ext>
                  </a:extLst>
                </a:gridCol>
              </a:tblGrid>
              <a:tr h="209925">
                <a:tc>
                  <a:txBody>
                    <a:bodyPr/>
                    <a:lstStyle/>
                    <a:p>
                      <a:pPr marL="0" lvl="0" indent="0" algn="ctr" rtl="0">
                        <a:spcBef>
                          <a:spcPts val="0"/>
                        </a:spcBef>
                        <a:spcAft>
                          <a:spcPts val="0"/>
                        </a:spcAft>
                        <a:buNone/>
                      </a:pPr>
                      <a:r>
                        <a:rPr lang="en" sz="1200"/>
                        <a:t>Level</a:t>
                      </a:r>
                      <a:endParaRPr sz="1200"/>
                    </a:p>
                  </a:txBody>
                  <a:tcPr marL="91425" marR="91425" marT="91425" marB="91425"/>
                </a:tc>
                <a:tc>
                  <a:txBody>
                    <a:bodyPr/>
                    <a:lstStyle/>
                    <a:p>
                      <a:pPr marL="0" lvl="0" indent="0" algn="ctr" rtl="0">
                        <a:spcBef>
                          <a:spcPts val="0"/>
                        </a:spcBef>
                        <a:spcAft>
                          <a:spcPts val="0"/>
                        </a:spcAft>
                        <a:buNone/>
                      </a:pPr>
                      <a:r>
                        <a:rPr lang="en" sz="1200"/>
                        <a:t>Statewide</a:t>
                      </a:r>
                      <a:endParaRPr sz="1200"/>
                    </a:p>
                  </a:txBody>
                  <a:tcPr marL="91425" marR="91425" marT="91425" marB="91425"/>
                </a:tc>
                <a:extLst>
                  <a:ext uri="{0D108BD9-81ED-4DB2-BD59-A6C34878D82A}">
                    <a16:rowId xmlns:a16="http://schemas.microsoft.com/office/drawing/2014/main" val="10000"/>
                  </a:ext>
                </a:extLst>
              </a:tr>
              <a:tr h="321325">
                <a:tc>
                  <a:txBody>
                    <a:bodyPr/>
                    <a:lstStyle/>
                    <a:p>
                      <a:pPr marL="0" lvl="0" indent="0" algn="ctr" rtl="0">
                        <a:spcBef>
                          <a:spcPts val="0"/>
                        </a:spcBef>
                        <a:spcAft>
                          <a:spcPts val="0"/>
                        </a:spcAft>
                        <a:buNone/>
                      </a:pPr>
                      <a:r>
                        <a:rPr lang="en" sz="1200"/>
                        <a:t>1</a:t>
                      </a:r>
                      <a:endParaRPr sz="1200"/>
                    </a:p>
                  </a:txBody>
                  <a:tcPr marL="91425" marR="91425" marT="91425" marB="91425"/>
                </a:tc>
                <a:tc>
                  <a:txBody>
                    <a:bodyPr/>
                    <a:lstStyle/>
                    <a:p>
                      <a:pPr marL="0" lvl="0" indent="0" algn="ctr" rtl="0">
                        <a:spcBef>
                          <a:spcPts val="0"/>
                        </a:spcBef>
                        <a:spcAft>
                          <a:spcPts val="0"/>
                        </a:spcAft>
                        <a:buNone/>
                      </a:pPr>
                      <a:r>
                        <a:rPr lang="en" sz="1200"/>
                        <a:t>0 - 10%</a:t>
                      </a:r>
                      <a:endParaRPr sz="1200"/>
                    </a:p>
                  </a:txBody>
                  <a:tcPr marL="91425" marR="91425" marT="91425" marB="91425"/>
                </a:tc>
                <a:extLst>
                  <a:ext uri="{0D108BD9-81ED-4DB2-BD59-A6C34878D82A}">
                    <a16:rowId xmlns:a16="http://schemas.microsoft.com/office/drawing/2014/main" val="10001"/>
                  </a:ext>
                </a:extLst>
              </a:tr>
              <a:tr h="321325">
                <a:tc>
                  <a:txBody>
                    <a:bodyPr/>
                    <a:lstStyle/>
                    <a:p>
                      <a:pPr marL="0" lvl="0" indent="0" algn="ctr" rtl="0">
                        <a:spcBef>
                          <a:spcPts val="0"/>
                        </a:spcBef>
                        <a:spcAft>
                          <a:spcPts val="0"/>
                        </a:spcAft>
                        <a:buNone/>
                      </a:pPr>
                      <a:r>
                        <a:rPr lang="en" sz="1200"/>
                        <a:t>2</a:t>
                      </a:r>
                      <a:endParaRPr sz="1200"/>
                    </a:p>
                  </a:txBody>
                  <a:tcPr marL="91425" marR="91425" marT="91425" marB="91425"/>
                </a:tc>
                <a:tc>
                  <a:txBody>
                    <a:bodyPr/>
                    <a:lstStyle/>
                    <a:p>
                      <a:pPr marL="0" lvl="0" indent="0" algn="ctr" rtl="0">
                        <a:spcBef>
                          <a:spcPts val="0"/>
                        </a:spcBef>
                        <a:spcAft>
                          <a:spcPts val="0"/>
                        </a:spcAft>
                        <a:buNone/>
                      </a:pPr>
                      <a:r>
                        <a:rPr lang="en" sz="1200"/>
                        <a:t>10.1 - 50%</a:t>
                      </a:r>
                      <a:endParaRPr sz="1200"/>
                    </a:p>
                  </a:txBody>
                  <a:tcPr marL="91425" marR="91425" marT="91425" marB="91425"/>
                </a:tc>
                <a:extLst>
                  <a:ext uri="{0D108BD9-81ED-4DB2-BD59-A6C34878D82A}">
                    <a16:rowId xmlns:a16="http://schemas.microsoft.com/office/drawing/2014/main" val="10002"/>
                  </a:ext>
                </a:extLst>
              </a:tr>
              <a:tr h="321325">
                <a:tc>
                  <a:txBody>
                    <a:bodyPr/>
                    <a:lstStyle/>
                    <a:p>
                      <a:pPr marL="0" lvl="0" indent="0" algn="ctr" rtl="0">
                        <a:spcBef>
                          <a:spcPts val="0"/>
                        </a:spcBef>
                        <a:spcAft>
                          <a:spcPts val="0"/>
                        </a:spcAft>
                        <a:buNone/>
                      </a:pPr>
                      <a:r>
                        <a:rPr lang="en" sz="1200"/>
                        <a:t>3</a:t>
                      </a:r>
                      <a:endParaRPr sz="1200"/>
                    </a:p>
                  </a:txBody>
                  <a:tcPr marL="91425" marR="91425" marT="91425" marB="91425"/>
                </a:tc>
                <a:tc>
                  <a:txBody>
                    <a:bodyPr/>
                    <a:lstStyle/>
                    <a:p>
                      <a:pPr marL="0" lvl="0" indent="0" algn="ctr" rtl="0">
                        <a:spcBef>
                          <a:spcPts val="0"/>
                        </a:spcBef>
                        <a:spcAft>
                          <a:spcPts val="0"/>
                        </a:spcAft>
                        <a:buNone/>
                      </a:pPr>
                      <a:r>
                        <a:rPr lang="en" sz="1200"/>
                        <a:t>50.1 - 75%</a:t>
                      </a:r>
                      <a:endParaRPr sz="1200"/>
                    </a:p>
                  </a:txBody>
                  <a:tcPr marL="91425" marR="91425" marT="91425" marB="91425"/>
                </a:tc>
                <a:extLst>
                  <a:ext uri="{0D108BD9-81ED-4DB2-BD59-A6C34878D82A}">
                    <a16:rowId xmlns:a16="http://schemas.microsoft.com/office/drawing/2014/main" val="10003"/>
                  </a:ext>
                </a:extLst>
              </a:tr>
              <a:tr h="321325">
                <a:tc>
                  <a:txBody>
                    <a:bodyPr/>
                    <a:lstStyle/>
                    <a:p>
                      <a:pPr marL="0" lvl="0" indent="0" algn="ctr" rtl="0">
                        <a:spcBef>
                          <a:spcPts val="0"/>
                        </a:spcBef>
                        <a:spcAft>
                          <a:spcPts val="0"/>
                        </a:spcAft>
                        <a:buNone/>
                      </a:pPr>
                      <a:r>
                        <a:rPr lang="en" sz="1200"/>
                        <a:t>4</a:t>
                      </a:r>
                      <a:endParaRPr sz="1200"/>
                    </a:p>
                  </a:txBody>
                  <a:tcPr marL="91425" marR="91425" marT="91425" marB="91425"/>
                </a:tc>
                <a:tc>
                  <a:txBody>
                    <a:bodyPr/>
                    <a:lstStyle/>
                    <a:p>
                      <a:pPr marL="0" lvl="0" indent="0" algn="ctr" rtl="0">
                        <a:spcBef>
                          <a:spcPts val="0"/>
                        </a:spcBef>
                        <a:spcAft>
                          <a:spcPts val="0"/>
                        </a:spcAft>
                        <a:buNone/>
                      </a:pPr>
                      <a:r>
                        <a:rPr lang="en" sz="1200"/>
                        <a:t>75.1 - 100 %</a:t>
                      </a:r>
                      <a:endParaRPr sz="1200"/>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267750" y="185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69718"/>
              <a:buFont typeface="Arial"/>
              <a:buNone/>
            </a:pPr>
            <a:r>
              <a:rPr lang="en"/>
              <a:t>ESSA Accountability Status:  High School </a:t>
            </a:r>
            <a:endParaRPr sz="1577"/>
          </a:p>
        </p:txBody>
      </p:sp>
      <p:graphicFrame>
        <p:nvGraphicFramePr>
          <p:cNvPr id="94" name="Google Shape;94;p18"/>
          <p:cNvGraphicFramePr/>
          <p:nvPr/>
        </p:nvGraphicFramePr>
        <p:xfrm>
          <a:off x="85825" y="1004275"/>
          <a:ext cx="3000000" cy="3000000"/>
        </p:xfrm>
        <a:graphic>
          <a:graphicData uri="http://schemas.openxmlformats.org/drawingml/2006/table">
            <a:tbl>
              <a:tblPr>
                <a:noFill/>
                <a:tableStyleId>{7EEECE5C-08A2-459C-AE85-07FA1B15D653}</a:tableStyleId>
              </a:tblPr>
              <a:tblGrid>
                <a:gridCol w="923125">
                  <a:extLst>
                    <a:ext uri="{9D8B030D-6E8A-4147-A177-3AD203B41FA5}">
                      <a16:colId xmlns:a16="http://schemas.microsoft.com/office/drawing/2014/main" val="20000"/>
                    </a:ext>
                  </a:extLst>
                </a:gridCol>
                <a:gridCol w="1191600">
                  <a:extLst>
                    <a:ext uri="{9D8B030D-6E8A-4147-A177-3AD203B41FA5}">
                      <a16:colId xmlns:a16="http://schemas.microsoft.com/office/drawing/2014/main" val="20001"/>
                    </a:ext>
                  </a:extLst>
                </a:gridCol>
                <a:gridCol w="1413100">
                  <a:extLst>
                    <a:ext uri="{9D8B030D-6E8A-4147-A177-3AD203B41FA5}">
                      <a16:colId xmlns:a16="http://schemas.microsoft.com/office/drawing/2014/main" val="20002"/>
                    </a:ext>
                  </a:extLst>
                </a:gridCol>
                <a:gridCol w="1842675">
                  <a:extLst>
                    <a:ext uri="{9D8B030D-6E8A-4147-A177-3AD203B41FA5}">
                      <a16:colId xmlns:a16="http://schemas.microsoft.com/office/drawing/2014/main" val="20003"/>
                    </a:ext>
                  </a:extLst>
                </a:gridCol>
                <a:gridCol w="1842675">
                  <a:extLst>
                    <a:ext uri="{9D8B030D-6E8A-4147-A177-3AD203B41FA5}">
                      <a16:colId xmlns:a16="http://schemas.microsoft.com/office/drawing/2014/main" val="20004"/>
                    </a:ext>
                  </a:extLst>
                </a:gridCol>
                <a:gridCol w="1453400">
                  <a:extLst>
                    <a:ext uri="{9D8B030D-6E8A-4147-A177-3AD203B41FA5}">
                      <a16:colId xmlns:a16="http://schemas.microsoft.com/office/drawing/2014/main" val="20005"/>
                    </a:ext>
                  </a:extLst>
                </a:gridCol>
              </a:tblGrid>
              <a:tr h="381000">
                <a:tc>
                  <a:txBody>
                    <a:bodyPr/>
                    <a:lstStyle/>
                    <a:p>
                      <a:pPr marL="0" lvl="0" indent="0" algn="ctr" rtl="0">
                        <a:spcBef>
                          <a:spcPts val="0"/>
                        </a:spcBef>
                        <a:spcAft>
                          <a:spcPts val="0"/>
                        </a:spcAft>
                        <a:buNone/>
                      </a:pPr>
                      <a:r>
                        <a:rPr lang="en" sz="1300"/>
                        <a:t>All</a:t>
                      </a:r>
                      <a:endParaRPr sz="1300"/>
                    </a:p>
                    <a:p>
                      <a:pPr marL="0" lvl="0" indent="0" algn="ctr" rtl="0">
                        <a:spcBef>
                          <a:spcPts val="0"/>
                        </a:spcBef>
                        <a:spcAft>
                          <a:spcPts val="0"/>
                        </a:spcAft>
                        <a:buNone/>
                      </a:pPr>
                      <a:r>
                        <a:rPr lang="en" sz="1300"/>
                        <a:t>Students</a:t>
                      </a:r>
                      <a:endParaRPr sz="1300"/>
                    </a:p>
                  </a:txBody>
                  <a:tcPr marL="91425" marR="91425" marT="91425" marB="91425"/>
                </a:tc>
                <a:tc>
                  <a:txBody>
                    <a:bodyPr/>
                    <a:lstStyle/>
                    <a:p>
                      <a:pPr marL="0" lvl="0" indent="0" algn="ctr" rtl="0">
                        <a:spcBef>
                          <a:spcPts val="0"/>
                        </a:spcBef>
                        <a:spcAft>
                          <a:spcPts val="0"/>
                        </a:spcAft>
                        <a:buNone/>
                      </a:pPr>
                      <a:r>
                        <a:rPr lang="en"/>
                        <a:t>Status</a:t>
                      </a:r>
                      <a:endParaRPr/>
                    </a:p>
                  </a:txBody>
                  <a:tcPr marL="91425" marR="91425" marT="91425" marB="91425"/>
                </a:tc>
                <a:tc>
                  <a:txBody>
                    <a:bodyPr/>
                    <a:lstStyle/>
                    <a:p>
                      <a:pPr marL="0" lvl="0" indent="0" algn="ctr" rtl="0">
                        <a:spcBef>
                          <a:spcPts val="0"/>
                        </a:spcBef>
                        <a:spcAft>
                          <a:spcPts val="0"/>
                        </a:spcAft>
                        <a:buNone/>
                      </a:pPr>
                      <a:r>
                        <a:rPr lang="en"/>
                        <a:t>Weighted Avg </a:t>
                      </a:r>
                      <a:endParaRPr/>
                    </a:p>
                    <a:p>
                      <a:pPr marL="0" lvl="0" indent="0" algn="ctr" rtl="0">
                        <a:spcBef>
                          <a:spcPts val="0"/>
                        </a:spcBef>
                        <a:spcAft>
                          <a:spcPts val="0"/>
                        </a:spcAft>
                        <a:buNone/>
                      </a:pPr>
                      <a:r>
                        <a:rPr lang="en"/>
                        <a:t>Achieve Level</a:t>
                      </a:r>
                      <a:endParaRPr/>
                    </a:p>
                  </a:txBody>
                  <a:tcPr marL="91425" marR="91425" marT="91425" marB="91425"/>
                </a:tc>
                <a:tc>
                  <a:txBody>
                    <a:bodyPr/>
                    <a:lstStyle/>
                    <a:p>
                      <a:pPr marL="0" lvl="0" indent="0" algn="ctr" rtl="0">
                        <a:spcBef>
                          <a:spcPts val="0"/>
                        </a:spcBef>
                        <a:spcAft>
                          <a:spcPts val="0"/>
                        </a:spcAft>
                        <a:buNone/>
                      </a:pPr>
                      <a:r>
                        <a:rPr lang="en"/>
                        <a:t>Core Subject</a:t>
                      </a:r>
                      <a:endParaRPr/>
                    </a:p>
                    <a:p>
                      <a:pPr marL="0" lvl="0" indent="0" algn="ctr" rtl="0">
                        <a:spcBef>
                          <a:spcPts val="0"/>
                        </a:spcBef>
                        <a:spcAft>
                          <a:spcPts val="0"/>
                        </a:spcAft>
                        <a:buNone/>
                      </a:pPr>
                      <a:r>
                        <a:rPr lang="en"/>
                        <a:t>Performance Level</a:t>
                      </a:r>
                      <a:endParaRPr/>
                    </a:p>
                  </a:txBody>
                  <a:tcPr marL="91425" marR="91425" marT="91425" marB="91425"/>
                </a:tc>
                <a:tc>
                  <a:txBody>
                    <a:bodyPr/>
                    <a:lstStyle/>
                    <a:p>
                      <a:pPr marL="0" lvl="0" indent="0" algn="ctr" rtl="0">
                        <a:spcBef>
                          <a:spcPts val="0"/>
                        </a:spcBef>
                        <a:spcAft>
                          <a:spcPts val="0"/>
                        </a:spcAft>
                        <a:buNone/>
                      </a:pPr>
                      <a:r>
                        <a:rPr lang="en"/>
                        <a:t>Graduation Rate</a:t>
                      </a:r>
                      <a:endParaRPr/>
                    </a:p>
                    <a:p>
                      <a:pPr marL="0" lvl="0" indent="0" algn="ctr" rtl="0">
                        <a:spcBef>
                          <a:spcPts val="0"/>
                        </a:spcBef>
                        <a:spcAft>
                          <a:spcPts val="0"/>
                        </a:spcAft>
                        <a:buNone/>
                      </a:pPr>
                      <a:r>
                        <a:rPr lang="en"/>
                        <a:t>(4,5,6 yr avg)</a:t>
                      </a:r>
                      <a:endParaRPr/>
                    </a:p>
                  </a:txBody>
                  <a:tcPr marL="91425" marR="91425" marT="91425" marB="91425"/>
                </a:tc>
                <a:tc>
                  <a:txBody>
                    <a:bodyPr/>
                    <a:lstStyle/>
                    <a:p>
                      <a:pPr marL="0" lvl="0" indent="0" algn="ctr" rtl="0">
                        <a:spcBef>
                          <a:spcPts val="0"/>
                        </a:spcBef>
                        <a:spcAft>
                          <a:spcPts val="0"/>
                        </a:spcAft>
                        <a:buNone/>
                      </a:pPr>
                      <a:r>
                        <a:rPr lang="en"/>
                        <a:t>Chronic </a:t>
                      </a:r>
                      <a:endParaRPr/>
                    </a:p>
                    <a:p>
                      <a:pPr marL="0" lvl="0" indent="0" algn="ctr" rtl="0">
                        <a:spcBef>
                          <a:spcPts val="0"/>
                        </a:spcBef>
                        <a:spcAft>
                          <a:spcPts val="0"/>
                        </a:spcAft>
                        <a:buNone/>
                      </a:pPr>
                      <a:r>
                        <a:rPr lang="en"/>
                        <a:t>Absenteeism</a:t>
                      </a:r>
                      <a:endParaRPr/>
                    </a:p>
                  </a:txBody>
                  <a:tcPr marL="91425" marR="91425" marT="91425" marB="91425"/>
                </a:tc>
                <a:extLst>
                  <a:ext uri="{0D108BD9-81ED-4DB2-BD59-A6C34878D82A}">
                    <a16:rowId xmlns:a16="http://schemas.microsoft.com/office/drawing/2014/main" val="10000"/>
                  </a:ext>
                </a:extLst>
              </a:tr>
              <a:tr h="432075">
                <a:tc>
                  <a:txBody>
                    <a:bodyPr/>
                    <a:lstStyle/>
                    <a:p>
                      <a:pPr marL="0" lvl="0" indent="0" algn="ctr" rtl="0">
                        <a:spcBef>
                          <a:spcPts val="0"/>
                        </a:spcBef>
                        <a:spcAft>
                          <a:spcPts val="0"/>
                        </a:spcAft>
                        <a:buNone/>
                      </a:pPr>
                      <a:r>
                        <a:rPr lang="en"/>
                        <a:t>HS</a:t>
                      </a:r>
                      <a:endParaRPr/>
                    </a:p>
                  </a:txBody>
                  <a:tcPr marL="91425" marR="91425" marT="91425" marB="91425"/>
                </a:tc>
                <a:tc>
                  <a:txBody>
                    <a:bodyPr/>
                    <a:lstStyle/>
                    <a:p>
                      <a:pPr marL="0" lvl="0" indent="0" algn="ctr" rtl="0">
                        <a:spcBef>
                          <a:spcPts val="0"/>
                        </a:spcBef>
                        <a:spcAft>
                          <a:spcPts val="0"/>
                        </a:spcAft>
                        <a:buNone/>
                      </a:pPr>
                      <a:r>
                        <a:rPr lang="en"/>
                        <a:t>LSI</a:t>
                      </a:r>
                      <a:endParaRPr/>
                    </a:p>
                  </a:txBody>
                  <a:tcPr marL="91425" marR="91425" marT="91425" marB="91425"/>
                </a:tc>
                <a:tc>
                  <a:txBody>
                    <a:bodyPr/>
                    <a:lstStyle/>
                    <a:p>
                      <a:pPr marL="0" lvl="0" indent="0" algn="ctr" rtl="0">
                        <a:spcBef>
                          <a:spcPts val="0"/>
                        </a:spcBef>
                        <a:spcAft>
                          <a:spcPts val="0"/>
                        </a:spcAft>
                        <a:buNone/>
                      </a:pPr>
                      <a:r>
                        <a:rPr lang="en"/>
                        <a:t>3</a:t>
                      </a:r>
                      <a:endParaRPr/>
                    </a:p>
                  </a:txBody>
                  <a:tcPr marL="91425" marR="91425" marT="91425" marB="91425"/>
                </a:tc>
                <a:tc>
                  <a:txBody>
                    <a:bodyPr/>
                    <a:lstStyle/>
                    <a:p>
                      <a:pPr marL="0" lvl="0" indent="0" algn="ctr" rtl="0">
                        <a:spcBef>
                          <a:spcPts val="0"/>
                        </a:spcBef>
                        <a:spcAft>
                          <a:spcPts val="0"/>
                        </a:spcAft>
                        <a:buNone/>
                      </a:pPr>
                      <a:r>
                        <a:rPr lang="en"/>
                        <a:t>3</a:t>
                      </a:r>
                      <a:endParaRPr/>
                    </a:p>
                  </a:txBody>
                  <a:tcPr marL="91425" marR="91425" marT="91425" marB="91425"/>
                </a:tc>
                <a:tc>
                  <a:txBody>
                    <a:bodyPr/>
                    <a:lstStyle/>
                    <a:p>
                      <a:pPr marL="0" lvl="0" indent="0" algn="ctr" rtl="0">
                        <a:spcBef>
                          <a:spcPts val="0"/>
                        </a:spcBef>
                        <a:spcAft>
                          <a:spcPts val="0"/>
                        </a:spcAft>
                        <a:buNone/>
                      </a:pPr>
                      <a:r>
                        <a:rPr lang="en"/>
                        <a:t>2</a:t>
                      </a:r>
                      <a:endParaRPr/>
                    </a:p>
                  </a:txBody>
                  <a:tcPr marL="91425" marR="91425" marT="91425" marB="91425"/>
                </a:tc>
                <a:tc>
                  <a:txBody>
                    <a:bodyPr/>
                    <a:lstStyle/>
                    <a:p>
                      <a:pPr marL="0" lvl="0" indent="0" algn="ctr" rtl="0">
                        <a:spcBef>
                          <a:spcPts val="0"/>
                        </a:spcBef>
                        <a:spcAft>
                          <a:spcPts val="0"/>
                        </a:spcAft>
                        <a:buNone/>
                      </a:pPr>
                      <a:r>
                        <a:rPr lang="en"/>
                        <a:t>4</a:t>
                      </a:r>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95" name="Google Shape;95;p18"/>
          <p:cNvGraphicFramePr/>
          <p:nvPr/>
        </p:nvGraphicFramePr>
        <p:xfrm>
          <a:off x="5672525" y="2571750"/>
          <a:ext cx="3000000" cy="3000000"/>
        </p:xfrm>
        <a:graphic>
          <a:graphicData uri="http://schemas.openxmlformats.org/drawingml/2006/table">
            <a:tbl>
              <a:tblPr>
                <a:noFill/>
                <a:tableStyleId>{7EEECE5C-08A2-459C-AE85-07FA1B15D653}</a:tableStyleId>
              </a:tblPr>
              <a:tblGrid>
                <a:gridCol w="1195375">
                  <a:extLst>
                    <a:ext uri="{9D8B030D-6E8A-4147-A177-3AD203B41FA5}">
                      <a16:colId xmlns:a16="http://schemas.microsoft.com/office/drawing/2014/main" val="20000"/>
                    </a:ext>
                  </a:extLst>
                </a:gridCol>
                <a:gridCol w="1195375">
                  <a:extLst>
                    <a:ext uri="{9D8B030D-6E8A-4147-A177-3AD203B41FA5}">
                      <a16:colId xmlns:a16="http://schemas.microsoft.com/office/drawing/2014/main" val="20001"/>
                    </a:ext>
                  </a:extLst>
                </a:gridCol>
              </a:tblGrid>
              <a:tr h="209925">
                <a:tc>
                  <a:txBody>
                    <a:bodyPr/>
                    <a:lstStyle/>
                    <a:p>
                      <a:pPr marL="0" lvl="0" indent="0" algn="ctr" rtl="0">
                        <a:spcBef>
                          <a:spcPts val="0"/>
                        </a:spcBef>
                        <a:spcAft>
                          <a:spcPts val="0"/>
                        </a:spcAft>
                        <a:buNone/>
                      </a:pPr>
                      <a:r>
                        <a:rPr lang="en" sz="1200"/>
                        <a:t>Level</a:t>
                      </a:r>
                      <a:endParaRPr sz="1200"/>
                    </a:p>
                  </a:txBody>
                  <a:tcPr marL="91425" marR="91425" marT="91425" marB="91425"/>
                </a:tc>
                <a:tc>
                  <a:txBody>
                    <a:bodyPr/>
                    <a:lstStyle/>
                    <a:p>
                      <a:pPr marL="0" lvl="0" indent="0" algn="ctr" rtl="0">
                        <a:spcBef>
                          <a:spcPts val="0"/>
                        </a:spcBef>
                        <a:spcAft>
                          <a:spcPts val="0"/>
                        </a:spcAft>
                        <a:buNone/>
                      </a:pPr>
                      <a:r>
                        <a:rPr lang="en" sz="1200"/>
                        <a:t>Statewide</a:t>
                      </a:r>
                      <a:endParaRPr sz="1200"/>
                    </a:p>
                  </a:txBody>
                  <a:tcPr marL="91425" marR="91425" marT="91425" marB="91425"/>
                </a:tc>
                <a:extLst>
                  <a:ext uri="{0D108BD9-81ED-4DB2-BD59-A6C34878D82A}">
                    <a16:rowId xmlns:a16="http://schemas.microsoft.com/office/drawing/2014/main" val="10000"/>
                  </a:ext>
                </a:extLst>
              </a:tr>
              <a:tr h="321325">
                <a:tc>
                  <a:txBody>
                    <a:bodyPr/>
                    <a:lstStyle/>
                    <a:p>
                      <a:pPr marL="0" lvl="0" indent="0" algn="ctr" rtl="0">
                        <a:spcBef>
                          <a:spcPts val="0"/>
                        </a:spcBef>
                        <a:spcAft>
                          <a:spcPts val="0"/>
                        </a:spcAft>
                        <a:buNone/>
                      </a:pPr>
                      <a:r>
                        <a:rPr lang="en" sz="1200"/>
                        <a:t>1</a:t>
                      </a:r>
                      <a:endParaRPr sz="1200"/>
                    </a:p>
                  </a:txBody>
                  <a:tcPr marL="91425" marR="91425" marT="91425" marB="91425"/>
                </a:tc>
                <a:tc>
                  <a:txBody>
                    <a:bodyPr/>
                    <a:lstStyle/>
                    <a:p>
                      <a:pPr marL="0" lvl="0" indent="0" algn="ctr" rtl="0">
                        <a:spcBef>
                          <a:spcPts val="0"/>
                        </a:spcBef>
                        <a:spcAft>
                          <a:spcPts val="0"/>
                        </a:spcAft>
                        <a:buNone/>
                      </a:pPr>
                      <a:r>
                        <a:rPr lang="en" sz="1200"/>
                        <a:t>0 - 10%</a:t>
                      </a:r>
                      <a:endParaRPr sz="1200"/>
                    </a:p>
                  </a:txBody>
                  <a:tcPr marL="91425" marR="91425" marT="91425" marB="91425"/>
                </a:tc>
                <a:extLst>
                  <a:ext uri="{0D108BD9-81ED-4DB2-BD59-A6C34878D82A}">
                    <a16:rowId xmlns:a16="http://schemas.microsoft.com/office/drawing/2014/main" val="10001"/>
                  </a:ext>
                </a:extLst>
              </a:tr>
              <a:tr h="321325">
                <a:tc>
                  <a:txBody>
                    <a:bodyPr/>
                    <a:lstStyle/>
                    <a:p>
                      <a:pPr marL="0" lvl="0" indent="0" algn="ctr" rtl="0">
                        <a:spcBef>
                          <a:spcPts val="0"/>
                        </a:spcBef>
                        <a:spcAft>
                          <a:spcPts val="0"/>
                        </a:spcAft>
                        <a:buNone/>
                      </a:pPr>
                      <a:r>
                        <a:rPr lang="en" sz="1200"/>
                        <a:t>2</a:t>
                      </a:r>
                      <a:endParaRPr sz="1200"/>
                    </a:p>
                  </a:txBody>
                  <a:tcPr marL="91425" marR="91425" marT="91425" marB="91425"/>
                </a:tc>
                <a:tc>
                  <a:txBody>
                    <a:bodyPr/>
                    <a:lstStyle/>
                    <a:p>
                      <a:pPr marL="0" lvl="0" indent="0" algn="ctr" rtl="0">
                        <a:spcBef>
                          <a:spcPts val="0"/>
                        </a:spcBef>
                        <a:spcAft>
                          <a:spcPts val="0"/>
                        </a:spcAft>
                        <a:buNone/>
                      </a:pPr>
                      <a:r>
                        <a:rPr lang="en" sz="1200"/>
                        <a:t>10.1 - 50%</a:t>
                      </a:r>
                      <a:endParaRPr sz="1200"/>
                    </a:p>
                  </a:txBody>
                  <a:tcPr marL="91425" marR="91425" marT="91425" marB="91425"/>
                </a:tc>
                <a:extLst>
                  <a:ext uri="{0D108BD9-81ED-4DB2-BD59-A6C34878D82A}">
                    <a16:rowId xmlns:a16="http://schemas.microsoft.com/office/drawing/2014/main" val="10002"/>
                  </a:ext>
                </a:extLst>
              </a:tr>
              <a:tr h="321325">
                <a:tc>
                  <a:txBody>
                    <a:bodyPr/>
                    <a:lstStyle/>
                    <a:p>
                      <a:pPr marL="0" lvl="0" indent="0" algn="ctr" rtl="0">
                        <a:spcBef>
                          <a:spcPts val="0"/>
                        </a:spcBef>
                        <a:spcAft>
                          <a:spcPts val="0"/>
                        </a:spcAft>
                        <a:buNone/>
                      </a:pPr>
                      <a:r>
                        <a:rPr lang="en" sz="1200"/>
                        <a:t>3</a:t>
                      </a:r>
                      <a:endParaRPr sz="1200"/>
                    </a:p>
                  </a:txBody>
                  <a:tcPr marL="91425" marR="91425" marT="91425" marB="91425"/>
                </a:tc>
                <a:tc>
                  <a:txBody>
                    <a:bodyPr/>
                    <a:lstStyle/>
                    <a:p>
                      <a:pPr marL="0" lvl="0" indent="0" algn="ctr" rtl="0">
                        <a:spcBef>
                          <a:spcPts val="0"/>
                        </a:spcBef>
                        <a:spcAft>
                          <a:spcPts val="0"/>
                        </a:spcAft>
                        <a:buNone/>
                      </a:pPr>
                      <a:r>
                        <a:rPr lang="en" sz="1200"/>
                        <a:t>50.1 - 75%</a:t>
                      </a:r>
                      <a:endParaRPr sz="1200"/>
                    </a:p>
                  </a:txBody>
                  <a:tcPr marL="91425" marR="91425" marT="91425" marB="91425"/>
                </a:tc>
                <a:extLst>
                  <a:ext uri="{0D108BD9-81ED-4DB2-BD59-A6C34878D82A}">
                    <a16:rowId xmlns:a16="http://schemas.microsoft.com/office/drawing/2014/main" val="10003"/>
                  </a:ext>
                </a:extLst>
              </a:tr>
              <a:tr h="321325">
                <a:tc>
                  <a:txBody>
                    <a:bodyPr/>
                    <a:lstStyle/>
                    <a:p>
                      <a:pPr marL="0" lvl="0" indent="0" algn="ctr" rtl="0">
                        <a:spcBef>
                          <a:spcPts val="0"/>
                        </a:spcBef>
                        <a:spcAft>
                          <a:spcPts val="0"/>
                        </a:spcAft>
                        <a:buNone/>
                      </a:pPr>
                      <a:r>
                        <a:rPr lang="en" sz="1200"/>
                        <a:t>4</a:t>
                      </a:r>
                      <a:endParaRPr sz="1200"/>
                    </a:p>
                  </a:txBody>
                  <a:tcPr marL="91425" marR="91425" marT="91425" marB="91425"/>
                </a:tc>
                <a:tc>
                  <a:txBody>
                    <a:bodyPr/>
                    <a:lstStyle/>
                    <a:p>
                      <a:pPr marL="0" lvl="0" indent="0" algn="ctr" rtl="0">
                        <a:spcBef>
                          <a:spcPts val="0"/>
                        </a:spcBef>
                        <a:spcAft>
                          <a:spcPts val="0"/>
                        </a:spcAft>
                        <a:buNone/>
                      </a:pPr>
                      <a:r>
                        <a:rPr lang="en" sz="1200"/>
                        <a:t>75.1 - 100 %</a:t>
                      </a:r>
                      <a:endParaRPr sz="1200"/>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ESSA Accountability Status </a:t>
            </a:r>
            <a:endParaRPr/>
          </a:p>
        </p:txBody>
      </p:sp>
      <p:sp>
        <p:nvSpPr>
          <p:cNvPr id="101" name="Google Shape;101;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Next Steps:</a:t>
            </a:r>
            <a:endParaRPr/>
          </a:p>
          <a:p>
            <a:pPr marL="457200" lvl="0" indent="-342900" algn="l" rtl="0">
              <a:spcBef>
                <a:spcPts val="1200"/>
              </a:spcBef>
              <a:spcAft>
                <a:spcPts val="0"/>
              </a:spcAft>
              <a:buSzPts val="1800"/>
              <a:buAutoNum type="arabicPeriod"/>
            </a:pPr>
            <a:r>
              <a:rPr lang="en"/>
              <a:t>Building-level focus on priority metrics</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AutoNum type="arabicPeriod"/>
            </a:pPr>
            <a:r>
              <a:rPr lang="en"/>
              <a:t>Emphasis on NYS 3-8 Test Participation</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AutoNum type="arabicPeriod"/>
            </a:pPr>
            <a:r>
              <a:rPr lang="en"/>
              <a:t>Empower staff with both meaningful &amp; actionable data</a:t>
            </a:r>
            <a:endParaRPr/>
          </a:p>
        </p:txBody>
      </p:sp>
      <p:pic>
        <p:nvPicPr>
          <p:cNvPr id="102" name="Google Shape;102;p19"/>
          <p:cNvPicPr preferRelativeResize="0"/>
          <p:nvPr/>
        </p:nvPicPr>
        <p:blipFill>
          <a:blip r:embed="rId3">
            <a:alphaModFix/>
          </a:blip>
          <a:stretch>
            <a:fillRect/>
          </a:stretch>
        </p:blipFill>
        <p:spPr>
          <a:xfrm>
            <a:off x="6426625" y="205475"/>
            <a:ext cx="2520300" cy="315305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subTitle" idx="1"/>
          </p:nvPr>
        </p:nvSpPr>
        <p:spPr>
          <a:xfrm>
            <a:off x="311700" y="686913"/>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400" u="sng">
                <a:solidFill>
                  <a:schemeClr val="dk1"/>
                </a:solidFill>
                <a:latin typeface="Playfair Display"/>
                <a:ea typeface="Playfair Display"/>
                <a:cs typeface="Playfair Display"/>
                <a:sym typeface="Playfair Display"/>
              </a:rPr>
              <a:t>Learning Target / Purpose</a:t>
            </a:r>
            <a:endParaRPr u="sng">
              <a:solidFill>
                <a:schemeClr val="dk1"/>
              </a:solidFill>
            </a:endParaRPr>
          </a:p>
        </p:txBody>
      </p:sp>
      <p:sp>
        <p:nvSpPr>
          <p:cNvPr id="108" name="Google Shape;108;p20"/>
          <p:cNvSpPr txBox="1"/>
          <p:nvPr/>
        </p:nvSpPr>
        <p:spPr>
          <a:xfrm>
            <a:off x="2067150" y="1701000"/>
            <a:ext cx="5009700" cy="273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2"/>
                </a:solidFill>
                <a:latin typeface="Times New Roman"/>
                <a:ea typeface="Times New Roman"/>
                <a:cs typeface="Times New Roman"/>
                <a:sym typeface="Times New Roman"/>
              </a:rPr>
              <a:t>To convey how our elementary curriculum aligns with our district mission to </a:t>
            </a:r>
            <a:r>
              <a:rPr lang="en" sz="2400">
                <a:solidFill>
                  <a:schemeClr val="dk2"/>
                </a:solidFill>
                <a:highlight>
                  <a:srgbClr val="FFFFFF"/>
                </a:highlight>
                <a:latin typeface="Times New Roman"/>
                <a:ea typeface="Times New Roman"/>
                <a:cs typeface="Times New Roman"/>
                <a:sym typeface="Times New Roman"/>
              </a:rPr>
              <a:t>provide an environment which allows students to realize their full potential and thus prepares them for life in an ever-changing world.</a:t>
            </a:r>
            <a:endParaRPr sz="2400">
              <a:solidFill>
                <a:schemeClr val="dk2"/>
              </a:solidFill>
              <a:latin typeface="Times New Roman"/>
              <a:ea typeface="Times New Roman"/>
              <a:cs typeface="Times New Roman"/>
              <a:sym typeface="Times New Roman"/>
            </a:endParaRPr>
          </a:p>
        </p:txBody>
      </p:sp>
      <p:pic>
        <p:nvPicPr>
          <p:cNvPr id="109" name="Google Shape;109;p20"/>
          <p:cNvPicPr preferRelativeResize="0"/>
          <p:nvPr/>
        </p:nvPicPr>
        <p:blipFill>
          <a:blip r:embed="rId3">
            <a:alphaModFix/>
          </a:blip>
          <a:stretch>
            <a:fillRect/>
          </a:stretch>
        </p:blipFill>
        <p:spPr>
          <a:xfrm>
            <a:off x="7475725" y="268825"/>
            <a:ext cx="1317649" cy="1628775"/>
          </a:xfrm>
          <a:prstGeom prst="rect">
            <a:avLst/>
          </a:prstGeom>
          <a:noFill/>
          <a:ln>
            <a:noFill/>
          </a:ln>
        </p:spPr>
      </p:pic>
      <p:pic>
        <p:nvPicPr>
          <p:cNvPr id="110" name="Google Shape;110;p20"/>
          <p:cNvPicPr preferRelativeResize="0"/>
          <p:nvPr/>
        </p:nvPicPr>
        <p:blipFill>
          <a:blip r:embed="rId4">
            <a:alphaModFix/>
          </a:blip>
          <a:stretch>
            <a:fillRect/>
          </a:stretch>
        </p:blipFill>
        <p:spPr>
          <a:xfrm>
            <a:off x="276700" y="221025"/>
            <a:ext cx="1628775" cy="1628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NYSED Part 100 Elementary Requirements</a:t>
            </a:r>
            <a:endParaRPr/>
          </a:p>
        </p:txBody>
      </p:sp>
      <p:pic>
        <p:nvPicPr>
          <p:cNvPr id="116" name="Google Shape;116;p21"/>
          <p:cNvPicPr preferRelativeResize="0"/>
          <p:nvPr/>
        </p:nvPicPr>
        <p:blipFill>
          <a:blip r:embed="rId3">
            <a:alphaModFix/>
          </a:blip>
          <a:stretch>
            <a:fillRect/>
          </a:stretch>
        </p:blipFill>
        <p:spPr>
          <a:xfrm>
            <a:off x="85375" y="1176225"/>
            <a:ext cx="8839200" cy="971160"/>
          </a:xfrm>
          <a:prstGeom prst="rect">
            <a:avLst/>
          </a:prstGeom>
          <a:noFill/>
          <a:ln>
            <a:noFill/>
          </a:ln>
        </p:spPr>
      </p:pic>
      <p:pic>
        <p:nvPicPr>
          <p:cNvPr id="117" name="Google Shape;117;p21"/>
          <p:cNvPicPr preferRelativeResize="0"/>
          <p:nvPr/>
        </p:nvPicPr>
        <p:blipFill>
          <a:blip r:embed="rId4">
            <a:alphaModFix/>
          </a:blip>
          <a:stretch>
            <a:fillRect/>
          </a:stretch>
        </p:blipFill>
        <p:spPr>
          <a:xfrm>
            <a:off x="85375" y="2988435"/>
            <a:ext cx="8839201" cy="97753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1617</Words>
  <Application>Microsoft Office PowerPoint</Application>
  <PresentationFormat>On-screen Show (16:9)</PresentationFormat>
  <Paragraphs>273</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Playfair Display</vt:lpstr>
      <vt:lpstr>Arial</vt:lpstr>
      <vt:lpstr>Times New Roman</vt:lpstr>
      <vt:lpstr>Proxima Nova</vt:lpstr>
      <vt:lpstr>Simple Light</vt:lpstr>
      <vt:lpstr>Elementary Curriculum &amp; Program Update</vt:lpstr>
      <vt:lpstr>Every Student Succeeds Act (ESSA) Update</vt:lpstr>
      <vt:lpstr>ESSA Accountability Metrics</vt:lpstr>
      <vt:lpstr>ESSA Accountability Status </vt:lpstr>
      <vt:lpstr>ESSA Accountability Status:  Elementary &amp; Middle </vt:lpstr>
      <vt:lpstr>ESSA Accountability Status:  High School </vt:lpstr>
      <vt:lpstr>ESSA Accountability Status </vt:lpstr>
      <vt:lpstr>PowerPoint Presentation</vt:lpstr>
      <vt:lpstr>NYSED Part 100 Elementary Requirements</vt:lpstr>
      <vt:lpstr>Sample Elementary Schedule</vt:lpstr>
      <vt:lpstr>Elementary Special Areas</vt:lpstr>
      <vt:lpstr>K - 5 Enrichment:  iOpal</vt:lpstr>
      <vt:lpstr>ELA</vt:lpstr>
      <vt:lpstr>ELA Intervention</vt:lpstr>
      <vt:lpstr>Eureka Math2</vt:lpstr>
      <vt:lpstr>Eureka Math2 </vt:lpstr>
      <vt:lpstr>Eureka Math2 </vt:lpstr>
      <vt:lpstr>Eureka Math2 </vt:lpstr>
      <vt:lpstr>Eureka Math2</vt:lpstr>
      <vt:lpstr>Eureka Math2: Professional Development</vt:lpstr>
      <vt:lpstr>Math Intervention</vt:lpstr>
      <vt:lpstr>Social Studies</vt:lpstr>
      <vt:lpstr> 2019 - Updated Science Kits </vt:lpstr>
      <vt:lpstr>Our Ultimate Goal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Elementary Curriculum &amp; Program Update</dc:title>
  <dc:creator>Jill Busman</dc:creator>
  <cp:lastModifiedBy>Jill Busman</cp:lastModifiedBy>
  <cp:revision>1</cp:revision>
  <dcterms:modified xsi:type="dcterms:W3CDTF">2024-02-22T20:54:22Z</dcterms:modified>
</cp:coreProperties>
</file>